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9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308" r:id="rId3"/>
    <p:sldId id="276" r:id="rId4"/>
    <p:sldId id="418" r:id="rId5"/>
    <p:sldId id="310" r:id="rId6"/>
    <p:sldId id="312" r:id="rId7"/>
    <p:sldId id="397" r:id="rId8"/>
    <p:sldId id="413" r:id="rId9"/>
    <p:sldId id="414" r:id="rId10"/>
    <p:sldId id="415" r:id="rId11"/>
    <p:sldId id="416" r:id="rId12"/>
    <p:sldId id="417" r:id="rId13"/>
    <p:sldId id="408" r:id="rId14"/>
    <p:sldId id="409" r:id="rId15"/>
    <p:sldId id="410" r:id="rId16"/>
    <p:sldId id="411" r:id="rId17"/>
    <p:sldId id="412" r:id="rId18"/>
    <p:sldId id="350" r:id="rId19"/>
    <p:sldId id="348" r:id="rId20"/>
    <p:sldId id="354" r:id="rId21"/>
    <p:sldId id="355" r:id="rId22"/>
    <p:sldId id="349" r:id="rId23"/>
    <p:sldId id="369" r:id="rId24"/>
    <p:sldId id="370" r:id="rId25"/>
    <p:sldId id="371" r:id="rId26"/>
    <p:sldId id="372" r:id="rId27"/>
    <p:sldId id="373" r:id="rId28"/>
    <p:sldId id="374" r:id="rId29"/>
    <p:sldId id="375" r:id="rId30"/>
    <p:sldId id="376" r:id="rId31"/>
    <p:sldId id="377" r:id="rId32"/>
    <p:sldId id="378" r:id="rId33"/>
    <p:sldId id="379" r:id="rId34"/>
    <p:sldId id="380" r:id="rId35"/>
    <p:sldId id="381" r:id="rId36"/>
    <p:sldId id="275" r:id="rId3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CC66FF"/>
    <a:srgbClr val="6600CC"/>
    <a:srgbClr val="336600"/>
    <a:srgbClr val="FFFFCC"/>
    <a:srgbClr val="FFFF99"/>
    <a:srgbClr val="FFFF33"/>
    <a:srgbClr val="FF3399"/>
    <a:srgbClr val="99FFFF"/>
    <a:srgbClr val="CCFF00"/>
    <a:srgbClr val="FFCCCC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 horzBarState="maximized">
    <p:restoredLeft sz="11706" autoAdjust="0"/>
    <p:restoredTop sz="94660"/>
  </p:normalViewPr>
  <p:slideViewPr>
    <p:cSldViewPr>
      <p:cViewPr>
        <p:scale>
          <a:sx n="75" d="100"/>
          <a:sy n="75" d="100"/>
        </p:scale>
        <p:origin x="-328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F49B4-9546-4B1F-813A-BF7E9C225052}" type="datetimeFigureOut">
              <a:rPr lang="en-US" smtClean="0"/>
              <a:pPr/>
              <a:t>9/9/15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66BD5-C3A1-4FD5-9CD1-B411DDBB2F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00547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B3A7F-5C8D-490A-AD3D-B67F3AD9B496}" type="datetimeFigureOut">
              <a:rPr lang="en-US" smtClean="0"/>
              <a:pPr/>
              <a:t>9/9/15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58B2BC-1BE9-4352-ADF2-4E57D8F487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31090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8B2BC-1BE9-4352-ADF2-4E57D8F4872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95966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690068B3-0E72-487F-B800-983F2696A2AB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7938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690068B3-0E72-487F-B800-983F2696A2AB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3621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3289-C544-4AD0-91D0-057D2D67691C}" type="datetimeFigureOut">
              <a:rPr lang="en-US" smtClean="0"/>
              <a:pPr/>
              <a:t>9/9/15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9461-AEB0-406F-A4EF-A093BF6D9C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ntet semnatura EPALE.jpg"/>
          <p:cNvPicPr/>
          <p:nvPr userDrawn="1"/>
        </p:nvPicPr>
        <p:blipFill>
          <a:blip r:embed="rId2" cstate="email"/>
          <a:stretch>
            <a:fillRect/>
          </a:stretch>
        </p:blipFill>
        <p:spPr>
          <a:xfrm>
            <a:off x="2843808" y="6258560"/>
            <a:ext cx="5943600" cy="599440"/>
          </a:xfrm>
          <a:prstGeom prst="rect">
            <a:avLst/>
          </a:prstGeom>
        </p:spPr>
      </p:pic>
      <p:pic>
        <p:nvPicPr>
          <p:cNvPr id="8" name="Picture 7" descr="Macintosh HD:Users:luciamira:Desktop:logoAL3(2).jpg"/>
          <p:cNvPicPr/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6093296"/>
            <a:ext cx="792088" cy="764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3289-C544-4AD0-91D0-057D2D67691C}" type="datetimeFigureOut">
              <a:rPr lang="en-US" smtClean="0"/>
              <a:pPr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9461-AEB0-406F-A4EF-A093BF6D9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3289-C544-4AD0-91D0-057D2D67691C}" type="datetimeFigureOut">
              <a:rPr lang="en-US" smtClean="0"/>
              <a:pPr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9461-AEB0-406F-A4EF-A093BF6D9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3289-C544-4AD0-91D0-057D2D67691C}" type="datetimeFigureOut">
              <a:rPr lang="en-US" smtClean="0"/>
              <a:pPr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9461-AEB0-406F-A4EF-A093BF6D9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3289-C544-4AD0-91D0-057D2D67691C}" type="datetimeFigureOut">
              <a:rPr lang="en-US" smtClean="0"/>
              <a:pPr/>
              <a:t>9/9/15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9461-AEB0-406F-A4EF-A093BF6D9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3289-C544-4AD0-91D0-057D2D67691C}" type="datetimeFigureOut">
              <a:rPr lang="en-US" smtClean="0"/>
              <a:pPr/>
              <a:t>9/9/15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9461-AEB0-406F-A4EF-A093BF6D9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3289-C544-4AD0-91D0-057D2D67691C}" type="datetimeFigureOut">
              <a:rPr lang="en-US" smtClean="0"/>
              <a:pPr/>
              <a:t>9/9/15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9461-AEB0-406F-A4EF-A093BF6D9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3289-C544-4AD0-91D0-057D2D67691C}" type="datetimeFigureOut">
              <a:rPr lang="en-US" smtClean="0"/>
              <a:pPr/>
              <a:t>9/9/15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9461-AEB0-406F-A4EF-A093BF6D9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3289-C544-4AD0-91D0-057D2D67691C}" type="datetimeFigureOut">
              <a:rPr lang="en-US" smtClean="0"/>
              <a:pPr/>
              <a:t>9/9/15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9461-AEB0-406F-A4EF-A093BF6D9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3289-C544-4AD0-91D0-057D2D67691C}" type="datetimeFigureOut">
              <a:rPr lang="en-US" smtClean="0"/>
              <a:pPr/>
              <a:t>9/9/15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A9461-AEB0-406F-A4EF-A093BF6D9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3289-C544-4AD0-91D0-057D2D67691C}" type="datetimeFigureOut">
              <a:rPr lang="en-US" smtClean="0"/>
              <a:pPr/>
              <a:t>9/9/15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16A9461-AEB0-406F-A4EF-A093BF6D9C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0B3289-C544-4AD0-91D0-057D2D67691C}" type="datetimeFigureOut">
              <a:rPr lang="en-US" smtClean="0"/>
              <a:pPr/>
              <a:t>9/9/15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6A9461-AEB0-406F-A4EF-A093BF6D9C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5445224"/>
            <a:ext cx="9144000" cy="1412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2956520"/>
          </a:xfrm>
        </p:spPr>
        <p:txBody>
          <a:bodyPr>
            <a:noAutofit/>
          </a:bodyPr>
          <a:lstStyle/>
          <a:p>
            <a:pPr algn="ctr"/>
            <a:r>
              <a:rPr lang="en-US" sz="4000" i="1" dirty="0" smtClean="0">
                <a:solidFill>
                  <a:schemeClr val="tx1">
                    <a:lumMod val="95000"/>
                  </a:schemeClr>
                </a:solidFill>
                <a:latin typeface="Times New Roman"/>
                <a:cs typeface="Times New Roman"/>
              </a:rPr>
              <a:t/>
            </a:r>
            <a:br>
              <a:rPr lang="en-US" sz="4000" i="1" dirty="0" smtClean="0">
                <a:solidFill>
                  <a:schemeClr val="tx1">
                    <a:lumMod val="95000"/>
                  </a:schemeClr>
                </a:solidFill>
                <a:latin typeface="Times New Roman"/>
                <a:cs typeface="Times New Roman"/>
              </a:rPr>
            </a:br>
            <a:r>
              <a:rPr lang="en-US" sz="4000" i="1" dirty="0" err="1" smtClean="0">
                <a:solidFill>
                  <a:schemeClr val="tx1">
                    <a:lumMod val="95000"/>
                  </a:schemeClr>
                </a:solidFill>
                <a:latin typeface="Times New Roman"/>
                <a:cs typeface="Times New Roman"/>
              </a:rPr>
              <a:t>Rolul</a:t>
            </a:r>
            <a:r>
              <a:rPr lang="en-US" sz="4000" i="1" dirty="0" smtClean="0">
                <a:solidFill>
                  <a:schemeClr val="tx1">
                    <a:lumMod val="9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4000" i="1" dirty="0" err="1" smtClean="0">
                <a:solidFill>
                  <a:schemeClr val="tx1">
                    <a:lumMod val="95000"/>
                  </a:schemeClr>
                </a:solidFill>
                <a:latin typeface="Times New Roman"/>
                <a:cs typeface="Times New Roman"/>
              </a:rPr>
              <a:t>competen</a:t>
            </a:r>
            <a:r>
              <a:rPr lang="ro-RO" sz="4000" i="1" dirty="0" smtClean="0">
                <a:solidFill>
                  <a:schemeClr val="tx1">
                    <a:lumMod val="95000"/>
                  </a:schemeClr>
                </a:solidFill>
                <a:latin typeface="Times New Roman"/>
                <a:cs typeface="Times New Roman"/>
              </a:rPr>
              <a:t>țelor în educația și formarea profesională actuală</a:t>
            </a:r>
            <a:br>
              <a:rPr lang="ro-RO" sz="4000" i="1" dirty="0" smtClean="0">
                <a:solidFill>
                  <a:schemeClr val="tx1">
                    <a:lumMod val="95000"/>
                  </a:schemeClr>
                </a:solidFill>
                <a:latin typeface="Times New Roman"/>
                <a:cs typeface="Times New Roman"/>
              </a:rPr>
            </a:br>
            <a:r>
              <a:rPr lang="en-US" sz="4000" i="1" dirty="0" smtClean="0">
                <a:solidFill>
                  <a:schemeClr val="tx1">
                    <a:lumMod val="95000"/>
                  </a:schemeClr>
                </a:solidFill>
                <a:latin typeface="Times New Roman"/>
                <a:cs typeface="Times New Roman"/>
              </a:rPr>
              <a:t> </a:t>
            </a:r>
            <a:br>
              <a:rPr lang="en-US" sz="4000" i="1" dirty="0" smtClean="0">
                <a:solidFill>
                  <a:schemeClr val="tx1">
                    <a:lumMod val="95000"/>
                  </a:schemeClr>
                </a:solidFill>
                <a:latin typeface="Times New Roman"/>
                <a:cs typeface="Times New Roman"/>
              </a:rPr>
            </a:br>
            <a:r>
              <a:rPr lang="en-US" sz="3200" i="1" dirty="0" err="1" smtClean="0">
                <a:solidFill>
                  <a:schemeClr val="accent5">
                    <a:lumMod val="25000"/>
                  </a:schemeClr>
                </a:solidFill>
                <a:latin typeface="Times New Roman"/>
                <a:cs typeface="Times New Roman"/>
              </a:rPr>
              <a:t>Conferința</a:t>
            </a:r>
            <a:r>
              <a:rPr lang="en-US" sz="3200" i="1" dirty="0" smtClean="0">
                <a:solidFill>
                  <a:schemeClr val="accent5">
                    <a:lumMod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3200" i="1" dirty="0" err="1" smtClean="0">
                <a:solidFill>
                  <a:schemeClr val="accent5">
                    <a:lumMod val="25000"/>
                  </a:schemeClr>
                </a:solidFill>
                <a:latin typeface="Times New Roman"/>
                <a:cs typeface="Times New Roman"/>
              </a:rPr>
              <a:t>finală</a:t>
            </a:r>
            <a:r>
              <a:rPr lang="en-US" sz="3200" i="1" dirty="0" smtClean="0">
                <a:solidFill>
                  <a:schemeClr val="accent5">
                    <a:lumMod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3200" i="1" dirty="0" err="1" smtClean="0">
                <a:solidFill>
                  <a:schemeClr val="accent5">
                    <a:lumMod val="25000"/>
                  </a:schemeClr>
                </a:solidFill>
                <a:latin typeface="Times New Roman"/>
                <a:cs typeface="Times New Roman"/>
              </a:rPr>
              <a:t>proiect</a:t>
            </a:r>
            <a:r>
              <a:rPr lang="en-US" sz="3200" i="1" dirty="0" smtClean="0">
                <a:solidFill>
                  <a:schemeClr val="accent5">
                    <a:lumMod val="25000"/>
                  </a:schemeClr>
                </a:solidFill>
                <a:latin typeface="Times New Roman"/>
                <a:cs typeface="Times New Roman"/>
              </a:rPr>
              <a:t> DIGI-GUIDANCE</a:t>
            </a:r>
            <a:endParaRPr lang="en-US" sz="3200" i="1" dirty="0">
              <a:solidFill>
                <a:schemeClr val="accent5">
                  <a:lumMod val="2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657600"/>
            <a:ext cx="8820472" cy="2895600"/>
          </a:xfrm>
          <a:noFill/>
        </p:spPr>
        <p:txBody>
          <a:bodyPr>
            <a:normAutofit fontScale="55000" lnSpcReduction="20000"/>
          </a:bodyPr>
          <a:lstStyle/>
          <a:p>
            <a:pPr algn="ctr"/>
            <a:endParaRPr lang="ro-RO" sz="2300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ro-RO" sz="1100" b="1" dirty="0" smtClean="0">
              <a:solidFill>
                <a:srgbClr val="002060"/>
              </a:solidFill>
              <a:latin typeface="Bodoni MT Condensed" panose="02070606080606020203" pitchFamily="18" charset="0"/>
            </a:endParaRPr>
          </a:p>
          <a:p>
            <a:pPr algn="ctr"/>
            <a:endParaRPr lang="ro-RO" sz="1100" b="1" dirty="0" smtClean="0">
              <a:solidFill>
                <a:srgbClr val="002060"/>
              </a:solidFill>
              <a:latin typeface="Bodoni MT Condensed" panose="02070606080606020203" pitchFamily="18" charset="0"/>
            </a:endParaRPr>
          </a:p>
          <a:p>
            <a:pPr lvl="0">
              <a:lnSpc>
                <a:spcPct val="170000"/>
              </a:lnSpc>
            </a:pPr>
            <a:r>
              <a:rPr lang="x-none" sz="4480" b="1" dirty="0" smtClean="0">
                <a:latin typeface="Times New Roman"/>
                <a:ea typeface="+mj-ea"/>
                <a:cs typeface="Times New Roman"/>
              </a:rPr>
              <a:t>Nicolae POSTĂVARU</a:t>
            </a:r>
            <a:r>
              <a:rPr lang="ro-RO" sz="4480" b="1" dirty="0" smtClean="0">
                <a:latin typeface="Times New Roman"/>
                <a:ea typeface="+mj-ea"/>
                <a:cs typeface="Times New Roman"/>
              </a:rPr>
              <a:t/>
            </a:r>
            <a:br>
              <a:rPr lang="ro-RO" sz="4480" b="1" dirty="0" smtClean="0">
                <a:latin typeface="Times New Roman"/>
                <a:ea typeface="+mj-ea"/>
                <a:cs typeface="Times New Roman"/>
              </a:rPr>
            </a:br>
            <a:r>
              <a:rPr lang="ro-RO" sz="4480" b="1" dirty="0" smtClean="0">
                <a:latin typeface="Times New Roman"/>
                <a:ea typeface="+mj-ea"/>
                <a:cs typeface="Times New Roman"/>
              </a:rPr>
              <a:t>AUTORITATEA NAȚIONALĂ PENTRU CALIFICĂRI</a:t>
            </a:r>
            <a:endParaRPr lang="en-US" sz="4480" b="1" dirty="0" smtClean="0">
              <a:latin typeface="Times New Roman"/>
              <a:ea typeface="+mj-ea"/>
              <a:cs typeface="Times New Roman"/>
            </a:endParaRPr>
          </a:p>
          <a:p>
            <a:pPr algn="ctr"/>
            <a:endParaRPr lang="ro-RO" sz="1100" b="1" dirty="0" smtClean="0">
              <a:solidFill>
                <a:srgbClr val="002060"/>
              </a:solidFill>
              <a:latin typeface="Bodoni MT Condensed" panose="02070606080606020203" pitchFamily="18" charset="0"/>
            </a:endParaRPr>
          </a:p>
          <a:p>
            <a:pPr algn="ctr"/>
            <a:endParaRPr lang="ro-RO" sz="3027" b="1" dirty="0" smtClean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algn="ctr"/>
            <a:endParaRPr lang="ro-RO" sz="3027" b="1" dirty="0" smtClean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algn="ctr"/>
            <a:r>
              <a:rPr lang="ro-RO" sz="5895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- </a:t>
            </a:r>
            <a:r>
              <a:rPr lang="en-US" sz="5895" i="1" dirty="0" err="1" smtClean="0">
                <a:solidFill>
                  <a:srgbClr val="002060"/>
                </a:solidFill>
                <a:latin typeface="Times New Roman"/>
                <a:cs typeface="Times New Roman"/>
              </a:rPr>
              <a:t>Galați</a:t>
            </a:r>
            <a:r>
              <a:rPr lang="ro-RO" sz="5895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, 1</a:t>
            </a:r>
            <a:r>
              <a:rPr lang="en-US" sz="5895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0 </a:t>
            </a:r>
            <a:r>
              <a:rPr lang="en-US" sz="5895" i="1" dirty="0" err="1" smtClean="0">
                <a:solidFill>
                  <a:srgbClr val="002060"/>
                </a:solidFill>
                <a:latin typeface="Times New Roman"/>
                <a:cs typeface="Times New Roman"/>
              </a:rPr>
              <a:t>septembrie</a:t>
            </a:r>
            <a:r>
              <a:rPr lang="ro-RO" sz="5895" i="1" dirty="0" smtClean="0">
                <a:solidFill>
                  <a:srgbClr val="002060"/>
                </a:solidFill>
                <a:latin typeface="Times New Roman"/>
                <a:cs typeface="Times New Roman"/>
              </a:rPr>
              <a:t> 2015 -</a:t>
            </a:r>
            <a:endParaRPr lang="en-US" sz="5895" i="1" dirty="0" smtClean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79512" y="4005064"/>
            <a:ext cx="8784000" cy="0"/>
          </a:xfrm>
          <a:prstGeom prst="line">
            <a:avLst/>
          </a:prstGeom>
          <a:ln w="117475">
            <a:solidFill>
              <a:srgbClr val="CC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0"/>
          <p:cNvSpPr txBox="1">
            <a:spLocks/>
          </p:cNvSpPr>
          <p:nvPr/>
        </p:nvSpPr>
        <p:spPr>
          <a:xfrm>
            <a:off x="556320" y="2348880"/>
            <a:ext cx="8408168" cy="144016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u="none" strike="noStrike" kern="1200" cap="none" spc="0" normalizeH="0" baseline="0" noProof="0" dirty="0">
              <a:ln>
                <a:noFill/>
              </a:ln>
              <a:uLnTx/>
              <a:uFillTx/>
              <a:latin typeface="Times New Roman"/>
              <a:ea typeface="+mj-ea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5-09-09 at 8.27.44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1" cy="5867400"/>
          </a:xfrm>
          <a:prstGeom prst="rect">
            <a:avLst/>
          </a:prstGeom>
        </p:spPr>
      </p:pic>
      <p:pic>
        <p:nvPicPr>
          <p:cNvPr id="9" name="Picture 8" descr="Screen Shot 2015-09-09 at 8.31.21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3081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09-09 at 8.35.33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5-09-09 at 8.37.51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7945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hema_omuleti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90600"/>
            <a:ext cx="9144000" cy="62484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0" rIns="0" bIns="0" anchor="ctr">
            <a:noAutofit/>
          </a:bodyPr>
          <a:lstStyle/>
          <a:p>
            <a:pPr marL="11128" algn="ctr">
              <a:lnSpc>
                <a:spcPts val="2290"/>
              </a:lnSpc>
              <a:spcBef>
                <a:spcPct val="0"/>
              </a:spcBef>
            </a:pPr>
            <a:endParaRPr lang="en-US" sz="3200" b="1" dirty="0" smtClean="0">
              <a:solidFill>
                <a:schemeClr val="tx2"/>
              </a:solidFill>
              <a:latin typeface="Times New Roman"/>
              <a:ea typeface="+mj-ea"/>
              <a:cs typeface="Times New Roman"/>
            </a:endParaRPr>
          </a:p>
          <a:p>
            <a:pPr marL="11128" algn="ctr">
              <a:lnSpc>
                <a:spcPts val="2290"/>
              </a:lnSpc>
              <a:spcBef>
                <a:spcPct val="0"/>
              </a:spcBef>
            </a:pPr>
            <a:endParaRPr lang="en-US" sz="3200" b="1" dirty="0" smtClean="0">
              <a:solidFill>
                <a:schemeClr val="tx2"/>
              </a:solidFill>
              <a:latin typeface="Times New Roman"/>
              <a:ea typeface="+mj-ea"/>
              <a:cs typeface="Times New Roman"/>
            </a:endParaRPr>
          </a:p>
          <a:p>
            <a:pPr algn="ctr"/>
            <a:r>
              <a:rPr lang="en-US" sz="3200" b="1" dirty="0" err="1" smtClean="0">
                <a:latin typeface="Times New Roman"/>
                <a:cs typeface="Times New Roman"/>
              </a:rPr>
              <a:t>Procesul</a:t>
            </a:r>
            <a:r>
              <a:rPr lang="en-US" sz="3200" b="1" dirty="0" smtClean="0">
                <a:latin typeface="Times New Roman"/>
                <a:cs typeface="Times New Roman"/>
              </a:rPr>
              <a:t> modern de </a:t>
            </a:r>
            <a:r>
              <a:rPr lang="en-US" sz="3200" b="1" dirty="0" err="1" smtClean="0">
                <a:latin typeface="Times New Roman"/>
                <a:cs typeface="Times New Roman"/>
              </a:rPr>
              <a:t>educație</a:t>
            </a:r>
            <a:r>
              <a:rPr lang="en-US" sz="3200" b="1" dirty="0" smtClean="0">
                <a:latin typeface="Times New Roman"/>
                <a:cs typeface="Times New Roman"/>
              </a:rPr>
              <a:t> </a:t>
            </a:r>
            <a:r>
              <a:rPr lang="en-US" sz="3200" b="1" dirty="0" err="1" smtClean="0">
                <a:latin typeface="Times New Roman"/>
                <a:cs typeface="Times New Roman"/>
              </a:rPr>
              <a:t>și</a:t>
            </a:r>
            <a:r>
              <a:rPr lang="en-US" sz="3200" b="1" dirty="0" smtClean="0">
                <a:latin typeface="Times New Roman"/>
                <a:cs typeface="Times New Roman"/>
              </a:rPr>
              <a:t> </a:t>
            </a:r>
            <a:r>
              <a:rPr lang="en-US" sz="3200" b="1" dirty="0" err="1" smtClean="0">
                <a:latin typeface="Times New Roman"/>
                <a:cs typeface="Times New Roman"/>
              </a:rPr>
              <a:t>formare</a:t>
            </a:r>
            <a:r>
              <a:rPr lang="en-US" sz="3200" b="1" dirty="0" smtClean="0">
                <a:latin typeface="Times New Roman"/>
                <a:cs typeface="Times New Roman"/>
              </a:rPr>
              <a:t> </a:t>
            </a:r>
            <a:r>
              <a:rPr lang="en-US" sz="3200" b="1" dirty="0" err="1" smtClean="0">
                <a:latin typeface="Times New Roman"/>
                <a:cs typeface="Times New Roman"/>
              </a:rPr>
              <a:t>profesională</a:t>
            </a:r>
            <a:r>
              <a:rPr lang="en-US" sz="3200" b="1" dirty="0" smtClean="0">
                <a:latin typeface="Times New Roman"/>
                <a:cs typeface="Times New Roman"/>
              </a:rPr>
              <a:t> a </a:t>
            </a:r>
            <a:r>
              <a:rPr lang="en-US" sz="3200" b="1" dirty="0" err="1" smtClean="0">
                <a:latin typeface="Times New Roman"/>
                <a:cs typeface="Times New Roman"/>
              </a:rPr>
              <a:t>adulților</a:t>
            </a:r>
            <a:r>
              <a:rPr lang="en-US" sz="3200" b="1" dirty="0" smtClean="0">
                <a:latin typeface="Times New Roman"/>
                <a:cs typeface="Times New Roman"/>
              </a:rPr>
              <a:t> – 2020 – </a:t>
            </a:r>
            <a:r>
              <a:rPr lang="en-US" sz="3200" b="1" dirty="0" err="1" smtClean="0">
                <a:latin typeface="Times New Roman"/>
                <a:cs typeface="Times New Roman"/>
              </a:rPr>
              <a:t>informatizat</a:t>
            </a:r>
            <a:endParaRPr lang="en-US" sz="3200" b="1" dirty="0" smtClean="0">
              <a:latin typeface="Times New Roman"/>
              <a:cs typeface="Times New Roman"/>
            </a:endParaRPr>
          </a:p>
          <a:p>
            <a:pPr marL="11128">
              <a:lnSpc>
                <a:spcPts val="2979"/>
              </a:lnSpc>
              <a:spcBef>
                <a:spcPts val="153"/>
              </a:spcBef>
            </a:pPr>
            <a:endParaRPr lang="en-US" sz="3200" b="1" dirty="0" smtClean="0">
              <a:solidFill>
                <a:srgbClr val="404E5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374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0" rIns="0" bIns="0" anchor="ctr">
            <a:noAutofit/>
          </a:bodyPr>
          <a:lstStyle/>
          <a:p>
            <a:pPr marL="11128" algn="ctr">
              <a:lnSpc>
                <a:spcPts val="2290"/>
              </a:lnSpc>
              <a:spcBef>
                <a:spcPct val="0"/>
              </a:spcBef>
            </a:pPr>
            <a:endParaRPr lang="en-US" sz="3200" b="1" dirty="0" smtClean="0">
              <a:solidFill>
                <a:schemeClr val="tx2"/>
              </a:solidFill>
              <a:latin typeface="Times New Roman"/>
              <a:ea typeface="+mj-ea"/>
              <a:cs typeface="Times New Roman"/>
            </a:endParaRPr>
          </a:p>
          <a:p>
            <a:pPr marL="11128" algn="ctr">
              <a:lnSpc>
                <a:spcPts val="2290"/>
              </a:lnSpc>
              <a:spcBef>
                <a:spcPct val="0"/>
              </a:spcBef>
            </a:pPr>
            <a:endParaRPr lang="en-US" sz="3100" b="1" dirty="0" smtClean="0">
              <a:solidFill>
                <a:schemeClr val="tx2"/>
              </a:solidFill>
              <a:latin typeface="Times New Roman"/>
              <a:ea typeface="+mj-ea"/>
              <a:cs typeface="Times New Roman"/>
            </a:endParaRPr>
          </a:p>
          <a:p>
            <a:pPr algn="ctr"/>
            <a:r>
              <a:rPr lang="en-US" sz="3100" b="1" dirty="0" err="1" smtClean="0">
                <a:latin typeface="Times New Roman"/>
                <a:cs typeface="Times New Roman"/>
              </a:rPr>
              <a:t>Procesul</a:t>
            </a:r>
            <a:r>
              <a:rPr lang="en-US" sz="3100" b="1" dirty="0" smtClean="0">
                <a:latin typeface="Times New Roman"/>
                <a:cs typeface="Times New Roman"/>
              </a:rPr>
              <a:t> modern de </a:t>
            </a:r>
            <a:r>
              <a:rPr lang="en-US" sz="3100" b="1" dirty="0" err="1" smtClean="0">
                <a:latin typeface="Times New Roman"/>
                <a:cs typeface="Times New Roman"/>
              </a:rPr>
              <a:t>educație</a:t>
            </a:r>
            <a:r>
              <a:rPr lang="en-US" sz="3100" b="1" dirty="0" smtClean="0">
                <a:latin typeface="Times New Roman"/>
                <a:cs typeface="Times New Roman"/>
              </a:rPr>
              <a:t> </a:t>
            </a:r>
            <a:r>
              <a:rPr lang="en-US" sz="3100" b="1" dirty="0" err="1" smtClean="0">
                <a:latin typeface="Times New Roman"/>
                <a:cs typeface="Times New Roman"/>
              </a:rPr>
              <a:t>și</a:t>
            </a:r>
            <a:r>
              <a:rPr lang="en-US" sz="3100" b="1" dirty="0" smtClean="0">
                <a:latin typeface="Times New Roman"/>
                <a:cs typeface="Times New Roman"/>
              </a:rPr>
              <a:t> </a:t>
            </a:r>
            <a:r>
              <a:rPr lang="en-US" sz="3100" b="1" dirty="0" err="1" smtClean="0">
                <a:latin typeface="Times New Roman"/>
                <a:cs typeface="Times New Roman"/>
              </a:rPr>
              <a:t>formare</a:t>
            </a:r>
            <a:r>
              <a:rPr lang="en-US" sz="3100" b="1" dirty="0" smtClean="0">
                <a:latin typeface="Times New Roman"/>
                <a:cs typeface="Times New Roman"/>
              </a:rPr>
              <a:t> </a:t>
            </a:r>
            <a:r>
              <a:rPr lang="en-US" sz="3100" b="1" dirty="0" err="1" smtClean="0">
                <a:latin typeface="Times New Roman"/>
                <a:cs typeface="Times New Roman"/>
              </a:rPr>
              <a:t>profesională</a:t>
            </a:r>
            <a:r>
              <a:rPr lang="en-US" sz="3100" b="1" dirty="0" smtClean="0">
                <a:latin typeface="Times New Roman"/>
                <a:cs typeface="Times New Roman"/>
              </a:rPr>
              <a:t> a </a:t>
            </a:r>
            <a:r>
              <a:rPr lang="en-US" sz="3100" b="1" dirty="0" err="1" smtClean="0">
                <a:latin typeface="Times New Roman"/>
                <a:cs typeface="Times New Roman"/>
              </a:rPr>
              <a:t>adulților</a:t>
            </a:r>
            <a:r>
              <a:rPr lang="en-US" sz="3100" b="1" dirty="0" smtClean="0">
                <a:latin typeface="Times New Roman"/>
                <a:cs typeface="Times New Roman"/>
              </a:rPr>
              <a:t> – 2020 – </a:t>
            </a:r>
            <a:r>
              <a:rPr lang="en-US" sz="3100" b="1" dirty="0" err="1" smtClean="0">
                <a:latin typeface="Times New Roman"/>
                <a:cs typeface="Times New Roman"/>
              </a:rPr>
              <a:t>informatizat</a:t>
            </a:r>
            <a:endParaRPr lang="en-US" sz="3100" b="1" dirty="0" smtClean="0">
              <a:latin typeface="Times New Roman"/>
              <a:cs typeface="Times New Roman"/>
            </a:endParaRPr>
          </a:p>
          <a:p>
            <a:pPr marL="11128">
              <a:lnSpc>
                <a:spcPts val="2979"/>
              </a:lnSpc>
              <a:spcBef>
                <a:spcPts val="153"/>
              </a:spcBef>
            </a:pPr>
            <a:endParaRPr lang="en-US" sz="3200" b="1" dirty="0" smtClean="0">
              <a:solidFill>
                <a:srgbClr val="404E5F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066800"/>
            <a:ext cx="9144000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smtClean="0">
                <a:latin typeface="Times New Roman"/>
                <a:cs typeface="Times New Roman"/>
              </a:rPr>
              <a:t>1.Persoana </a:t>
            </a:r>
            <a:r>
              <a:rPr lang="en-US" sz="2700" dirty="0" err="1" smtClean="0">
                <a:latin typeface="Times New Roman"/>
                <a:cs typeface="Times New Roman"/>
              </a:rPr>
              <a:t>aflată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în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căutarea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b="1" dirty="0" err="1" smtClean="0">
                <a:latin typeface="Times New Roman"/>
                <a:cs typeface="Times New Roman"/>
              </a:rPr>
              <a:t>unui</a:t>
            </a:r>
            <a:r>
              <a:rPr lang="en-US" sz="2700" b="1" dirty="0" smtClean="0">
                <a:latin typeface="Times New Roman"/>
                <a:cs typeface="Times New Roman"/>
              </a:rPr>
              <a:t> loc de </a:t>
            </a:r>
            <a:r>
              <a:rPr lang="en-US" sz="2700" b="1" dirty="0" err="1" smtClean="0">
                <a:latin typeface="Times New Roman"/>
                <a:cs typeface="Times New Roman"/>
              </a:rPr>
              <a:t>muncă</a:t>
            </a:r>
            <a:r>
              <a:rPr lang="en-US" sz="2700" b="1" dirty="0" smtClean="0">
                <a:latin typeface="Times New Roman"/>
                <a:cs typeface="Times New Roman"/>
              </a:rPr>
              <a:t> </a:t>
            </a:r>
            <a:r>
              <a:rPr lang="en-US" sz="2700" b="1" dirty="0" err="1" smtClean="0">
                <a:latin typeface="Times New Roman"/>
                <a:cs typeface="Times New Roman"/>
              </a:rPr>
              <a:t>își</a:t>
            </a:r>
            <a:r>
              <a:rPr lang="en-US" sz="2700" b="1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alege</a:t>
            </a:r>
            <a:r>
              <a:rPr lang="en-US" sz="2700" dirty="0" smtClean="0">
                <a:latin typeface="Times New Roman"/>
                <a:cs typeface="Times New Roman"/>
              </a:rPr>
              <a:t> un job din </a:t>
            </a:r>
            <a:r>
              <a:rPr lang="en-US" sz="2700" b="1" dirty="0" err="1" smtClean="0">
                <a:latin typeface="Times New Roman"/>
                <a:cs typeface="Times New Roman"/>
              </a:rPr>
              <a:t>oferta</a:t>
            </a:r>
            <a:r>
              <a:rPr lang="en-US" sz="2700" b="1" dirty="0" smtClean="0">
                <a:latin typeface="Times New Roman"/>
                <a:cs typeface="Times New Roman"/>
              </a:rPr>
              <a:t> </a:t>
            </a:r>
            <a:r>
              <a:rPr lang="en-US" sz="2700" b="1" dirty="0" err="1" smtClean="0">
                <a:latin typeface="Times New Roman"/>
                <a:cs typeface="Times New Roman"/>
              </a:rPr>
              <a:t>pieței</a:t>
            </a:r>
            <a:r>
              <a:rPr lang="en-US" sz="2700" b="1" dirty="0" smtClean="0">
                <a:latin typeface="Times New Roman"/>
                <a:cs typeface="Times New Roman"/>
              </a:rPr>
              <a:t> </a:t>
            </a:r>
            <a:r>
              <a:rPr lang="en-US" sz="2700" b="1" dirty="0" err="1" smtClean="0">
                <a:latin typeface="Times New Roman"/>
                <a:cs typeface="Times New Roman"/>
              </a:rPr>
              <a:t>muncii</a:t>
            </a:r>
            <a:r>
              <a:rPr lang="en-US" sz="2700" b="1" dirty="0" smtClean="0">
                <a:latin typeface="Times New Roman"/>
                <a:cs typeface="Times New Roman"/>
              </a:rPr>
              <a:t>,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căruia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îi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corespunde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b="1" dirty="0" err="1" smtClean="0">
                <a:latin typeface="Times New Roman"/>
                <a:cs typeface="Times New Roman"/>
              </a:rPr>
              <a:t>o</a:t>
            </a:r>
            <a:r>
              <a:rPr lang="en-US" sz="2700" b="1" dirty="0" smtClean="0">
                <a:latin typeface="Times New Roman"/>
                <a:cs typeface="Times New Roman"/>
              </a:rPr>
              <a:t> </a:t>
            </a:r>
            <a:r>
              <a:rPr lang="en-US" sz="2700" b="1" dirty="0" err="1" smtClean="0">
                <a:latin typeface="Times New Roman"/>
                <a:cs typeface="Times New Roman"/>
              </a:rPr>
              <a:t>ocupație</a:t>
            </a:r>
            <a:r>
              <a:rPr lang="en-US" sz="2700" dirty="0" smtClean="0">
                <a:latin typeface="Times New Roman"/>
                <a:cs typeface="Times New Roman"/>
              </a:rPr>
              <a:t> din COR/ISCO, </a:t>
            </a:r>
            <a:r>
              <a:rPr lang="en-US" sz="2700" dirty="0" err="1" smtClean="0">
                <a:latin typeface="Times New Roman"/>
                <a:cs typeface="Times New Roman"/>
              </a:rPr>
              <a:t>dacă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este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în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țară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sau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în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Europa</a:t>
            </a:r>
            <a:r>
              <a:rPr lang="en-US" sz="2700" dirty="0" smtClean="0">
                <a:latin typeface="Times New Roman"/>
                <a:cs typeface="Times New Roman"/>
              </a:rPr>
              <a:t>; </a:t>
            </a:r>
          </a:p>
          <a:p>
            <a:pPr algn="just"/>
            <a:endParaRPr lang="en-US" sz="2700" dirty="0" smtClean="0">
              <a:latin typeface="Times New Roman"/>
              <a:cs typeface="Times New Roman"/>
            </a:endParaRPr>
          </a:p>
          <a:p>
            <a:pPr algn="just"/>
            <a:r>
              <a:rPr lang="en-US" sz="2700" dirty="0" smtClean="0">
                <a:latin typeface="Times New Roman"/>
                <a:cs typeface="Times New Roman"/>
              </a:rPr>
              <a:t>2.Identifică </a:t>
            </a:r>
            <a:r>
              <a:rPr lang="en-US" sz="2700" dirty="0" err="1" smtClean="0">
                <a:latin typeface="Times New Roman"/>
                <a:cs typeface="Times New Roman"/>
              </a:rPr>
              <a:t>în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b="1" dirty="0" smtClean="0">
                <a:latin typeface="Times New Roman"/>
                <a:cs typeface="Times New Roman"/>
              </a:rPr>
              <a:t>RNC </a:t>
            </a:r>
            <a:r>
              <a:rPr lang="en-US" sz="2700" b="1" dirty="0" err="1" smtClean="0">
                <a:latin typeface="Times New Roman"/>
                <a:cs typeface="Times New Roman"/>
              </a:rPr>
              <a:t>nivelul</a:t>
            </a:r>
            <a:r>
              <a:rPr lang="en-US" sz="2700" b="1" dirty="0" smtClean="0">
                <a:latin typeface="Times New Roman"/>
                <a:cs typeface="Times New Roman"/>
              </a:rPr>
              <a:t> de </a:t>
            </a:r>
            <a:r>
              <a:rPr lang="en-US" sz="2700" b="1" dirty="0" err="1" smtClean="0">
                <a:latin typeface="Times New Roman"/>
                <a:cs typeface="Times New Roman"/>
              </a:rPr>
              <a:t>calificare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și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competențele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obținute</a:t>
            </a:r>
            <a:r>
              <a:rPr lang="en-US" sz="2700" dirty="0" smtClean="0">
                <a:latin typeface="Times New Roman"/>
                <a:cs typeface="Times New Roman"/>
              </a:rPr>
              <a:t>, le </a:t>
            </a:r>
            <a:r>
              <a:rPr lang="en-US" sz="2700" dirty="0" err="1" smtClean="0">
                <a:latin typeface="Times New Roman"/>
                <a:cs typeface="Times New Roman"/>
              </a:rPr>
              <a:t>compară</a:t>
            </a:r>
            <a:r>
              <a:rPr lang="en-US" sz="2700" dirty="0" smtClean="0">
                <a:latin typeface="Times New Roman"/>
                <a:cs typeface="Times New Roman"/>
              </a:rPr>
              <a:t> cu ale </a:t>
            </a:r>
            <a:r>
              <a:rPr lang="en-US" sz="2700" dirty="0" err="1" smtClean="0">
                <a:latin typeface="Times New Roman"/>
                <a:cs typeface="Times New Roman"/>
              </a:rPr>
              <a:t>postului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și</a:t>
            </a:r>
            <a:r>
              <a:rPr lang="en-US" sz="2700" dirty="0" smtClean="0">
                <a:latin typeface="Times New Roman"/>
                <a:cs typeface="Times New Roman"/>
              </a:rPr>
              <a:t> cu </a:t>
            </a:r>
            <a:r>
              <a:rPr lang="en-US" sz="2700" dirty="0" err="1" smtClean="0">
                <a:latin typeface="Times New Roman"/>
                <a:cs typeface="Times New Roman"/>
              </a:rPr>
              <a:t>cele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pe</a:t>
            </a:r>
            <a:r>
              <a:rPr lang="en-US" sz="2700" dirty="0" smtClean="0">
                <a:latin typeface="Times New Roman"/>
                <a:cs typeface="Times New Roman"/>
              </a:rPr>
              <a:t> care le </a:t>
            </a:r>
            <a:r>
              <a:rPr lang="en-US" sz="2700" dirty="0" err="1" smtClean="0">
                <a:latin typeface="Times New Roman"/>
                <a:cs typeface="Times New Roman"/>
              </a:rPr>
              <a:t>deține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deja</a:t>
            </a:r>
            <a:r>
              <a:rPr lang="en-US" sz="2700" dirty="0" smtClean="0">
                <a:latin typeface="Times New Roman"/>
                <a:cs typeface="Times New Roman"/>
              </a:rPr>
              <a:t>;</a:t>
            </a:r>
          </a:p>
          <a:p>
            <a:pPr algn="just"/>
            <a:endParaRPr lang="en-US" sz="2700" dirty="0" smtClean="0">
              <a:latin typeface="Times New Roman"/>
              <a:cs typeface="Times New Roman"/>
            </a:endParaRPr>
          </a:p>
          <a:p>
            <a:pPr algn="just"/>
            <a:r>
              <a:rPr lang="en-US" sz="2700" dirty="0" smtClean="0">
                <a:latin typeface="Times New Roman"/>
                <a:cs typeface="Times New Roman"/>
              </a:rPr>
              <a:t>3.Caută </a:t>
            </a:r>
            <a:r>
              <a:rPr lang="en-US" sz="2700" dirty="0" err="1" smtClean="0">
                <a:latin typeface="Times New Roman"/>
                <a:cs typeface="Times New Roman"/>
              </a:rPr>
              <a:t>pe</a:t>
            </a:r>
            <a:r>
              <a:rPr lang="en-US" sz="2700" dirty="0" smtClean="0">
                <a:latin typeface="Times New Roman"/>
                <a:cs typeface="Times New Roman"/>
              </a:rPr>
              <a:t> site-</a:t>
            </a:r>
            <a:r>
              <a:rPr lang="en-US" sz="2700" dirty="0" err="1" smtClean="0">
                <a:latin typeface="Times New Roman"/>
                <a:cs typeface="Times New Roman"/>
              </a:rPr>
              <a:t>ul</a:t>
            </a:r>
            <a:r>
              <a:rPr lang="en-US" sz="2700" dirty="0" smtClean="0">
                <a:latin typeface="Times New Roman"/>
                <a:cs typeface="Times New Roman"/>
              </a:rPr>
              <a:t> ANC </a:t>
            </a:r>
            <a:r>
              <a:rPr lang="en-US" sz="2700" dirty="0" err="1" smtClean="0">
                <a:latin typeface="Times New Roman"/>
                <a:cs typeface="Times New Roman"/>
              </a:rPr>
              <a:t>dacă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există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b="1" dirty="0" smtClean="0">
                <a:latin typeface="Times New Roman"/>
                <a:cs typeface="Times New Roman"/>
              </a:rPr>
              <a:t>Standard </a:t>
            </a:r>
            <a:r>
              <a:rPr lang="en-US" sz="2700" b="1" dirty="0" err="1" smtClean="0">
                <a:latin typeface="Times New Roman"/>
                <a:cs typeface="Times New Roman"/>
              </a:rPr>
              <a:t>ocupațional</a:t>
            </a:r>
            <a:r>
              <a:rPr lang="en-US" sz="2700" b="1" dirty="0" smtClean="0">
                <a:latin typeface="Times New Roman"/>
                <a:cs typeface="Times New Roman"/>
              </a:rPr>
              <a:t> </a:t>
            </a:r>
            <a:r>
              <a:rPr lang="en-US" sz="2700" b="1" dirty="0" err="1" smtClean="0">
                <a:latin typeface="Times New Roman"/>
                <a:cs typeface="Times New Roman"/>
              </a:rPr>
              <a:t>pentru</a:t>
            </a:r>
            <a:r>
              <a:rPr lang="en-US" sz="2700" b="1" dirty="0" smtClean="0">
                <a:latin typeface="Times New Roman"/>
                <a:cs typeface="Times New Roman"/>
              </a:rPr>
              <a:t> </a:t>
            </a:r>
            <a:r>
              <a:rPr lang="en-US" sz="2700" b="1" dirty="0" err="1" smtClean="0">
                <a:latin typeface="Times New Roman"/>
                <a:cs typeface="Times New Roman"/>
              </a:rPr>
              <a:t>educație</a:t>
            </a:r>
            <a:r>
              <a:rPr lang="en-US" sz="2700" b="1" dirty="0" smtClean="0">
                <a:latin typeface="Times New Roman"/>
                <a:cs typeface="Times New Roman"/>
              </a:rPr>
              <a:t> </a:t>
            </a:r>
            <a:r>
              <a:rPr lang="en-US" sz="2700" b="1" dirty="0" err="1" smtClean="0">
                <a:latin typeface="Times New Roman"/>
                <a:cs typeface="Times New Roman"/>
              </a:rPr>
              <a:t>și</a:t>
            </a:r>
            <a:r>
              <a:rPr lang="en-US" sz="2700" b="1" dirty="0" smtClean="0">
                <a:latin typeface="Times New Roman"/>
                <a:cs typeface="Times New Roman"/>
              </a:rPr>
              <a:t> </a:t>
            </a:r>
            <a:r>
              <a:rPr lang="en-US" sz="2700" b="1" dirty="0" err="1" smtClean="0">
                <a:latin typeface="Times New Roman"/>
                <a:cs typeface="Times New Roman"/>
              </a:rPr>
              <a:t>formare</a:t>
            </a:r>
            <a:r>
              <a:rPr lang="en-US" sz="2700" b="1" dirty="0" smtClean="0">
                <a:latin typeface="Times New Roman"/>
                <a:cs typeface="Times New Roman"/>
              </a:rPr>
              <a:t> </a:t>
            </a:r>
            <a:r>
              <a:rPr lang="en-US" sz="2700" b="1" dirty="0" err="1" smtClean="0">
                <a:latin typeface="Times New Roman"/>
                <a:cs typeface="Times New Roman"/>
              </a:rPr>
              <a:t>profesională</a:t>
            </a:r>
            <a:r>
              <a:rPr lang="en-US" sz="2700" dirty="0" smtClean="0">
                <a:latin typeface="Times New Roman"/>
                <a:cs typeface="Times New Roman"/>
              </a:rPr>
              <a:t>, </a:t>
            </a:r>
            <a:r>
              <a:rPr lang="en-US" sz="2700" dirty="0" err="1" smtClean="0">
                <a:latin typeface="Times New Roman"/>
                <a:cs typeface="Times New Roman"/>
              </a:rPr>
              <a:t>verifică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programa</a:t>
            </a:r>
            <a:r>
              <a:rPr lang="en-US" sz="2700" dirty="0" smtClean="0">
                <a:latin typeface="Times New Roman"/>
                <a:cs typeface="Times New Roman"/>
              </a:rPr>
              <a:t>, </a:t>
            </a:r>
            <a:r>
              <a:rPr lang="en-US" sz="2700" dirty="0" err="1" smtClean="0">
                <a:latin typeface="Times New Roman"/>
                <a:cs typeface="Times New Roman"/>
              </a:rPr>
              <a:t>condițiile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și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numărul</a:t>
            </a:r>
            <a:r>
              <a:rPr lang="en-US" sz="2700" dirty="0" smtClean="0">
                <a:latin typeface="Times New Roman"/>
                <a:cs typeface="Times New Roman"/>
              </a:rPr>
              <a:t> de ore; </a:t>
            </a:r>
          </a:p>
          <a:p>
            <a:pPr algn="just"/>
            <a:endParaRPr lang="en-US" sz="2700" dirty="0" smtClean="0">
              <a:latin typeface="Times New Roman"/>
              <a:cs typeface="Times New Roman"/>
            </a:endParaRPr>
          </a:p>
          <a:p>
            <a:pPr algn="just"/>
            <a:r>
              <a:rPr lang="en-US" sz="2700" dirty="0" smtClean="0">
                <a:latin typeface="Times New Roman"/>
                <a:cs typeface="Times New Roman"/>
              </a:rPr>
              <a:t>4.Caută </a:t>
            </a:r>
            <a:r>
              <a:rPr lang="en-US" sz="2700" b="1" dirty="0" err="1" smtClean="0">
                <a:latin typeface="Times New Roman"/>
                <a:cs typeface="Times New Roman"/>
              </a:rPr>
              <a:t>în</a:t>
            </a:r>
            <a:r>
              <a:rPr lang="en-US" sz="2700" b="1" dirty="0" smtClean="0">
                <a:latin typeface="Times New Roman"/>
                <a:cs typeface="Times New Roman"/>
              </a:rPr>
              <a:t> RNC/RNFPFPA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dacă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există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furnizor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autorizat/acreditat</a:t>
            </a:r>
            <a:r>
              <a:rPr lang="en-US" sz="2700" dirty="0" smtClean="0">
                <a:latin typeface="Times New Roman"/>
                <a:cs typeface="Times New Roman"/>
              </a:rPr>
              <a:t>;</a:t>
            </a:r>
          </a:p>
          <a:p>
            <a:pPr algn="just"/>
            <a:endParaRPr lang="en-US" sz="2700" dirty="0" smtClean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374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0" rIns="0" bIns="0" anchor="ctr">
            <a:noAutofit/>
          </a:bodyPr>
          <a:lstStyle/>
          <a:p>
            <a:pPr marL="11128" algn="ctr">
              <a:lnSpc>
                <a:spcPts val="2290"/>
              </a:lnSpc>
              <a:spcBef>
                <a:spcPct val="0"/>
              </a:spcBef>
            </a:pPr>
            <a:endParaRPr lang="en-US" sz="3200" b="1" dirty="0" smtClean="0">
              <a:solidFill>
                <a:schemeClr val="tx2"/>
              </a:solidFill>
              <a:latin typeface="Times New Roman"/>
              <a:ea typeface="+mj-ea"/>
              <a:cs typeface="Times New Roman"/>
            </a:endParaRPr>
          </a:p>
          <a:p>
            <a:pPr marL="11128" algn="ctr">
              <a:lnSpc>
                <a:spcPts val="2290"/>
              </a:lnSpc>
              <a:spcBef>
                <a:spcPct val="0"/>
              </a:spcBef>
            </a:pPr>
            <a:endParaRPr lang="en-US" sz="3100" b="1" dirty="0" smtClean="0">
              <a:solidFill>
                <a:schemeClr val="tx2"/>
              </a:solidFill>
              <a:latin typeface="Times New Roman"/>
              <a:ea typeface="+mj-ea"/>
              <a:cs typeface="Times New Roman"/>
            </a:endParaRPr>
          </a:p>
          <a:p>
            <a:pPr algn="ctr"/>
            <a:r>
              <a:rPr lang="en-US" sz="3100" b="1" dirty="0" err="1" smtClean="0">
                <a:latin typeface="Times New Roman"/>
                <a:cs typeface="Times New Roman"/>
              </a:rPr>
              <a:t>Procesul</a:t>
            </a:r>
            <a:r>
              <a:rPr lang="en-US" sz="3100" b="1" dirty="0" smtClean="0">
                <a:latin typeface="Times New Roman"/>
                <a:cs typeface="Times New Roman"/>
              </a:rPr>
              <a:t> modern de </a:t>
            </a:r>
            <a:r>
              <a:rPr lang="en-US" sz="3100" b="1" dirty="0" err="1" smtClean="0">
                <a:latin typeface="Times New Roman"/>
                <a:cs typeface="Times New Roman"/>
              </a:rPr>
              <a:t>educație</a:t>
            </a:r>
            <a:r>
              <a:rPr lang="en-US" sz="3100" b="1" dirty="0" smtClean="0">
                <a:latin typeface="Times New Roman"/>
                <a:cs typeface="Times New Roman"/>
              </a:rPr>
              <a:t> </a:t>
            </a:r>
            <a:r>
              <a:rPr lang="en-US" sz="3100" b="1" dirty="0" err="1" smtClean="0">
                <a:latin typeface="Times New Roman"/>
                <a:cs typeface="Times New Roman"/>
              </a:rPr>
              <a:t>și</a:t>
            </a:r>
            <a:r>
              <a:rPr lang="en-US" sz="3100" b="1" dirty="0" smtClean="0">
                <a:latin typeface="Times New Roman"/>
                <a:cs typeface="Times New Roman"/>
              </a:rPr>
              <a:t> </a:t>
            </a:r>
            <a:r>
              <a:rPr lang="en-US" sz="3100" b="1" dirty="0" err="1" smtClean="0">
                <a:latin typeface="Times New Roman"/>
                <a:cs typeface="Times New Roman"/>
              </a:rPr>
              <a:t>formare</a:t>
            </a:r>
            <a:r>
              <a:rPr lang="en-US" sz="3100" b="1" dirty="0" smtClean="0">
                <a:latin typeface="Times New Roman"/>
                <a:cs typeface="Times New Roman"/>
              </a:rPr>
              <a:t> </a:t>
            </a:r>
            <a:r>
              <a:rPr lang="en-US" sz="3100" b="1" dirty="0" err="1" smtClean="0">
                <a:latin typeface="Times New Roman"/>
                <a:cs typeface="Times New Roman"/>
              </a:rPr>
              <a:t>profesională</a:t>
            </a:r>
            <a:r>
              <a:rPr lang="en-US" sz="3100" b="1" dirty="0" smtClean="0">
                <a:latin typeface="Times New Roman"/>
                <a:cs typeface="Times New Roman"/>
              </a:rPr>
              <a:t> a </a:t>
            </a:r>
            <a:r>
              <a:rPr lang="en-US" sz="3100" b="1" dirty="0" err="1" smtClean="0">
                <a:latin typeface="Times New Roman"/>
                <a:cs typeface="Times New Roman"/>
              </a:rPr>
              <a:t>adulților</a:t>
            </a:r>
            <a:r>
              <a:rPr lang="en-US" sz="3100" b="1" dirty="0" smtClean="0">
                <a:latin typeface="Times New Roman"/>
                <a:cs typeface="Times New Roman"/>
              </a:rPr>
              <a:t> – 2020 – </a:t>
            </a:r>
            <a:r>
              <a:rPr lang="en-US" sz="3100" b="1" dirty="0" err="1" smtClean="0">
                <a:latin typeface="Times New Roman"/>
                <a:cs typeface="Times New Roman"/>
              </a:rPr>
              <a:t>informatizat</a:t>
            </a:r>
            <a:endParaRPr lang="en-US" sz="3100" b="1" dirty="0" smtClean="0">
              <a:latin typeface="Times New Roman"/>
              <a:cs typeface="Times New Roman"/>
            </a:endParaRPr>
          </a:p>
          <a:p>
            <a:pPr marL="11128">
              <a:lnSpc>
                <a:spcPts val="2979"/>
              </a:lnSpc>
              <a:spcBef>
                <a:spcPts val="153"/>
              </a:spcBef>
            </a:pPr>
            <a:endParaRPr lang="en-US" sz="3200" b="1" dirty="0" smtClean="0">
              <a:solidFill>
                <a:srgbClr val="404E5F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219200"/>
            <a:ext cx="9144000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smtClean="0">
                <a:latin typeface="Times New Roman"/>
                <a:cs typeface="Times New Roman"/>
              </a:rPr>
              <a:t>5.Parcurge </a:t>
            </a:r>
            <a:r>
              <a:rPr lang="en-US" sz="2700" b="1" dirty="0" err="1" smtClean="0">
                <a:latin typeface="Times New Roman"/>
                <a:cs typeface="Times New Roman"/>
              </a:rPr>
              <a:t>programul</a:t>
            </a:r>
            <a:r>
              <a:rPr lang="en-US" sz="2700" b="1" dirty="0" smtClean="0">
                <a:latin typeface="Times New Roman"/>
                <a:cs typeface="Times New Roman"/>
              </a:rPr>
              <a:t> de </a:t>
            </a:r>
            <a:r>
              <a:rPr lang="en-US" sz="2700" b="1" dirty="0" err="1" smtClean="0">
                <a:latin typeface="Times New Roman"/>
                <a:cs typeface="Times New Roman"/>
              </a:rPr>
              <a:t>formare</a:t>
            </a:r>
            <a:r>
              <a:rPr lang="en-US" sz="2700" dirty="0" smtClean="0">
                <a:latin typeface="Times New Roman"/>
                <a:cs typeface="Times New Roman"/>
              </a:rPr>
              <a:t>, conform </a:t>
            </a:r>
            <a:r>
              <a:rPr lang="en-US" sz="2700" dirty="0" err="1" smtClean="0">
                <a:latin typeface="Times New Roman"/>
                <a:cs typeface="Times New Roman"/>
              </a:rPr>
              <a:t>standardului</a:t>
            </a:r>
            <a:r>
              <a:rPr lang="en-US" sz="2700" dirty="0" smtClean="0">
                <a:latin typeface="Times New Roman"/>
                <a:cs typeface="Times New Roman"/>
              </a:rPr>
              <a:t>, </a:t>
            </a:r>
            <a:r>
              <a:rPr lang="en-US" sz="2700" dirty="0" err="1" smtClean="0">
                <a:latin typeface="Times New Roman"/>
                <a:cs typeface="Times New Roman"/>
              </a:rPr>
              <a:t>într</a:t>
            </a:r>
            <a:r>
              <a:rPr lang="en-US" sz="2700" dirty="0" smtClean="0">
                <a:latin typeface="Times New Roman"/>
                <a:cs typeface="Times New Roman"/>
              </a:rPr>
              <a:t>-un </a:t>
            </a:r>
            <a:r>
              <a:rPr lang="en-US" sz="2700" b="1" dirty="0" err="1" smtClean="0">
                <a:latin typeface="Times New Roman"/>
                <a:cs typeface="Times New Roman"/>
              </a:rPr>
              <a:t>domeniu</a:t>
            </a:r>
            <a:r>
              <a:rPr lang="en-US" sz="2700" b="1" dirty="0" smtClean="0">
                <a:latin typeface="Times New Roman"/>
                <a:cs typeface="Times New Roman"/>
              </a:rPr>
              <a:t> ISCED,</a:t>
            </a:r>
            <a:r>
              <a:rPr lang="en-US" sz="2700" dirty="0" smtClean="0">
                <a:latin typeface="Times New Roman"/>
                <a:cs typeface="Times New Roman"/>
              </a:rPr>
              <a:t> cu </a:t>
            </a:r>
            <a:r>
              <a:rPr lang="en-US" sz="2700" dirty="0" err="1" smtClean="0">
                <a:latin typeface="Times New Roman"/>
                <a:cs typeface="Times New Roman"/>
              </a:rPr>
              <a:t>formatori</a:t>
            </a:r>
            <a:r>
              <a:rPr lang="en-US" sz="2700" dirty="0" smtClean="0">
                <a:latin typeface="Times New Roman"/>
                <a:cs typeface="Times New Roman"/>
              </a:rPr>
              <a:t> din </a:t>
            </a:r>
            <a:r>
              <a:rPr lang="en-US" sz="2700" dirty="0" err="1" smtClean="0">
                <a:latin typeface="Times New Roman"/>
                <a:cs typeface="Times New Roman"/>
              </a:rPr>
              <a:t>registrul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formatorilor</a:t>
            </a:r>
            <a:r>
              <a:rPr lang="en-US" sz="2700" dirty="0" smtClean="0">
                <a:latin typeface="Times New Roman"/>
                <a:cs typeface="Times New Roman"/>
              </a:rPr>
              <a:t>, </a:t>
            </a:r>
            <a:r>
              <a:rPr lang="en-US" sz="2700" dirty="0" err="1" smtClean="0">
                <a:latin typeface="Times New Roman"/>
                <a:cs typeface="Times New Roman"/>
              </a:rPr>
              <a:t>specializați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pe</a:t>
            </a:r>
            <a:r>
              <a:rPr lang="en-US" sz="2700" dirty="0" smtClean="0">
                <a:latin typeface="Times New Roman"/>
                <a:cs typeface="Times New Roman"/>
              </a:rPr>
              <a:t> discipline;</a:t>
            </a:r>
          </a:p>
          <a:p>
            <a:pPr algn="just"/>
            <a:endParaRPr lang="en-US" sz="2700" dirty="0" smtClean="0">
              <a:latin typeface="Times New Roman"/>
              <a:cs typeface="Times New Roman"/>
            </a:endParaRPr>
          </a:p>
          <a:p>
            <a:pPr algn="just"/>
            <a:r>
              <a:rPr lang="en-US" sz="2700" dirty="0" smtClean="0">
                <a:latin typeface="Times New Roman"/>
                <a:cs typeface="Times New Roman"/>
              </a:rPr>
              <a:t>6.Participă la </a:t>
            </a:r>
            <a:r>
              <a:rPr lang="en-US" sz="2700" b="1" dirty="0" err="1" smtClean="0">
                <a:latin typeface="Times New Roman"/>
                <a:cs typeface="Times New Roman"/>
              </a:rPr>
              <a:t>evaluarea</a:t>
            </a:r>
            <a:r>
              <a:rPr lang="en-US" sz="2700" b="1" dirty="0" smtClean="0">
                <a:latin typeface="Times New Roman"/>
                <a:cs typeface="Times New Roman"/>
              </a:rPr>
              <a:t> </a:t>
            </a:r>
            <a:r>
              <a:rPr lang="en-US" sz="2700" dirty="0" smtClean="0">
                <a:latin typeface="Times New Roman"/>
                <a:cs typeface="Times New Roman"/>
              </a:rPr>
              <a:t>cu </a:t>
            </a:r>
            <a:r>
              <a:rPr lang="en-US" sz="2700" dirty="0" err="1" smtClean="0">
                <a:latin typeface="Times New Roman"/>
                <a:cs typeface="Times New Roman"/>
              </a:rPr>
              <a:t>evaluatori/specialiști</a:t>
            </a:r>
            <a:r>
              <a:rPr lang="en-US" sz="2700" dirty="0" smtClean="0">
                <a:latin typeface="Times New Roman"/>
                <a:cs typeface="Times New Roman"/>
              </a:rPr>
              <a:t> din </a:t>
            </a:r>
            <a:r>
              <a:rPr lang="en-US" sz="2700" dirty="0" err="1" smtClean="0">
                <a:latin typeface="Times New Roman"/>
                <a:cs typeface="Times New Roman"/>
              </a:rPr>
              <a:t>registrul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specialiștilor/evaluatorilor</a:t>
            </a:r>
            <a:r>
              <a:rPr lang="en-US" sz="2700" dirty="0" smtClean="0">
                <a:latin typeface="Times New Roman"/>
                <a:cs typeface="Times New Roman"/>
              </a:rPr>
              <a:t>, care </a:t>
            </a:r>
            <a:r>
              <a:rPr lang="en-US" sz="2700" dirty="0" err="1" smtClean="0">
                <a:latin typeface="Times New Roman"/>
                <a:cs typeface="Times New Roman"/>
              </a:rPr>
              <a:t>confirmă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b="1" dirty="0" err="1" smtClean="0">
                <a:latin typeface="Times New Roman"/>
                <a:cs typeface="Times New Roman"/>
              </a:rPr>
              <a:t>rezultatele</a:t>
            </a:r>
            <a:r>
              <a:rPr lang="en-US" sz="2700" b="1" dirty="0" smtClean="0">
                <a:latin typeface="Times New Roman"/>
                <a:cs typeface="Times New Roman"/>
              </a:rPr>
              <a:t> </a:t>
            </a:r>
            <a:r>
              <a:rPr lang="en-US" sz="2700" b="1" dirty="0" err="1" smtClean="0">
                <a:latin typeface="Times New Roman"/>
                <a:cs typeface="Times New Roman"/>
              </a:rPr>
              <a:t>învățării-ce</a:t>
            </a:r>
            <a:r>
              <a:rPr lang="en-US" sz="2700" b="1" dirty="0" smtClean="0">
                <a:latin typeface="Times New Roman"/>
                <a:cs typeface="Times New Roman"/>
              </a:rPr>
              <a:t> </a:t>
            </a:r>
            <a:r>
              <a:rPr lang="en-US" sz="2700" b="1" dirty="0" err="1" smtClean="0">
                <a:latin typeface="Times New Roman"/>
                <a:cs typeface="Times New Roman"/>
              </a:rPr>
              <a:t>știi</a:t>
            </a:r>
            <a:r>
              <a:rPr lang="en-US" sz="2700" b="1" dirty="0" smtClean="0">
                <a:latin typeface="Times New Roman"/>
                <a:cs typeface="Times New Roman"/>
              </a:rPr>
              <a:t> </a:t>
            </a:r>
            <a:r>
              <a:rPr lang="en-US" sz="2700" b="1" dirty="0" err="1" smtClean="0">
                <a:latin typeface="Times New Roman"/>
                <a:cs typeface="Times New Roman"/>
              </a:rPr>
              <a:t>să</a:t>
            </a:r>
            <a:r>
              <a:rPr lang="en-US" sz="2700" b="1" dirty="0" smtClean="0">
                <a:latin typeface="Times New Roman"/>
                <a:cs typeface="Times New Roman"/>
              </a:rPr>
              <a:t> </a:t>
            </a:r>
            <a:r>
              <a:rPr lang="en-US" sz="2700" b="1" dirty="0" err="1" smtClean="0">
                <a:latin typeface="Times New Roman"/>
                <a:cs typeface="Times New Roman"/>
              </a:rPr>
              <a:t>faci</a:t>
            </a:r>
            <a:r>
              <a:rPr lang="en-US" sz="2700" b="1" dirty="0" smtClean="0">
                <a:latin typeface="Times New Roman"/>
                <a:cs typeface="Times New Roman"/>
              </a:rPr>
              <a:t> - </a:t>
            </a:r>
            <a:r>
              <a:rPr lang="en-US" sz="2700" dirty="0" err="1" smtClean="0">
                <a:latin typeface="Times New Roman"/>
                <a:cs typeface="Times New Roman"/>
              </a:rPr>
              <a:t>și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dobândirea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competențelor</a:t>
            </a:r>
            <a:r>
              <a:rPr lang="en-US" sz="2700" dirty="0" smtClean="0">
                <a:latin typeface="Times New Roman"/>
                <a:cs typeface="Times New Roman"/>
              </a:rPr>
              <a:t> din </a:t>
            </a:r>
            <a:r>
              <a:rPr lang="en-US" sz="2700" dirty="0" err="1" smtClean="0">
                <a:latin typeface="Times New Roman"/>
                <a:cs typeface="Times New Roman"/>
              </a:rPr>
              <a:t>Standardul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ocupațional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pentru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educație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și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formare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profesională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și</a:t>
            </a:r>
            <a:r>
              <a:rPr lang="en-US" sz="2700" dirty="0" smtClean="0">
                <a:latin typeface="Times New Roman"/>
                <a:cs typeface="Times New Roman"/>
              </a:rPr>
              <a:t> din RNC.</a:t>
            </a:r>
          </a:p>
          <a:p>
            <a:pPr algn="just"/>
            <a:endParaRPr lang="en-US" sz="2700" dirty="0" smtClean="0">
              <a:latin typeface="Times New Roman"/>
              <a:cs typeface="Times New Roman"/>
            </a:endParaRPr>
          </a:p>
          <a:p>
            <a:pPr algn="just"/>
            <a:r>
              <a:rPr lang="en-US" sz="2700" dirty="0" smtClean="0">
                <a:latin typeface="Times New Roman"/>
                <a:cs typeface="Times New Roman"/>
              </a:rPr>
              <a:t>7.Primește </a:t>
            </a:r>
            <a:r>
              <a:rPr lang="en-US" sz="2700" b="1" dirty="0" err="1" smtClean="0">
                <a:latin typeface="Times New Roman"/>
                <a:cs typeface="Times New Roman"/>
              </a:rPr>
              <a:t>certificatul</a:t>
            </a:r>
            <a:r>
              <a:rPr lang="en-US" sz="2700" b="1" dirty="0" smtClean="0">
                <a:latin typeface="Times New Roman"/>
                <a:cs typeface="Times New Roman"/>
              </a:rPr>
              <a:t> de </a:t>
            </a:r>
            <a:r>
              <a:rPr lang="en-US" sz="2700" b="1" dirty="0" err="1" smtClean="0">
                <a:latin typeface="Times New Roman"/>
                <a:cs typeface="Times New Roman"/>
              </a:rPr>
              <a:t>calificare/competențe</a:t>
            </a:r>
            <a:r>
              <a:rPr lang="en-US" sz="2700" b="1" dirty="0" smtClean="0">
                <a:latin typeface="Times New Roman"/>
                <a:cs typeface="Times New Roman"/>
              </a:rPr>
              <a:t>,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însoțit</a:t>
            </a:r>
            <a:r>
              <a:rPr lang="en-US" sz="2700" dirty="0" smtClean="0">
                <a:latin typeface="Times New Roman"/>
                <a:cs typeface="Times New Roman"/>
              </a:rPr>
              <a:t> de </a:t>
            </a:r>
            <a:r>
              <a:rPr lang="en-US" sz="2700" b="1" dirty="0" err="1" smtClean="0">
                <a:latin typeface="Times New Roman"/>
                <a:cs typeface="Times New Roman"/>
              </a:rPr>
              <a:t>Suplimentul</a:t>
            </a:r>
            <a:r>
              <a:rPr lang="en-US" sz="2700" b="1" dirty="0" smtClean="0">
                <a:latin typeface="Times New Roman"/>
                <a:cs typeface="Times New Roman"/>
              </a:rPr>
              <a:t> </a:t>
            </a:r>
            <a:r>
              <a:rPr lang="en-US" sz="2700" b="1" dirty="0" err="1" smtClean="0">
                <a:latin typeface="Times New Roman"/>
                <a:cs typeface="Times New Roman"/>
              </a:rPr>
              <a:t>descriptiv</a:t>
            </a:r>
            <a:r>
              <a:rPr lang="en-US" sz="2700" b="1" dirty="0" smtClean="0">
                <a:latin typeface="Times New Roman"/>
                <a:cs typeface="Times New Roman"/>
              </a:rPr>
              <a:t>, model EUROPASS. </a:t>
            </a:r>
            <a:r>
              <a:rPr lang="en-US" sz="2700" dirty="0" smtClean="0">
                <a:latin typeface="Times New Roman"/>
                <a:cs typeface="Times New Roman"/>
              </a:rPr>
              <a:t>Are loc </a:t>
            </a:r>
            <a:r>
              <a:rPr lang="en-US" sz="2700" dirty="0" err="1" smtClean="0">
                <a:latin typeface="Times New Roman"/>
                <a:cs typeface="Times New Roman"/>
              </a:rPr>
              <a:t>înscrierea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în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registrul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absolvenților/matricol</a:t>
            </a:r>
            <a:r>
              <a:rPr lang="en-US" sz="2700" dirty="0" smtClean="0">
                <a:latin typeface="Times New Roman"/>
                <a:cs typeface="Times New Roman"/>
              </a:rPr>
              <a:t>.</a:t>
            </a:r>
          </a:p>
          <a:p>
            <a:pPr algn="just"/>
            <a:r>
              <a:rPr lang="en-US" sz="2700" dirty="0" smtClean="0">
                <a:latin typeface="Times New Roman"/>
                <a:cs typeface="Times New Roman"/>
              </a:rPr>
              <a:t> </a:t>
            </a:r>
          </a:p>
          <a:p>
            <a:pPr algn="just"/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374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0" rIns="0" bIns="0" anchor="ctr">
            <a:noAutofit/>
          </a:bodyPr>
          <a:lstStyle/>
          <a:p>
            <a:pPr marL="11128" algn="ctr">
              <a:lnSpc>
                <a:spcPts val="2290"/>
              </a:lnSpc>
              <a:spcBef>
                <a:spcPct val="0"/>
              </a:spcBef>
            </a:pPr>
            <a:endParaRPr lang="en-US" sz="3200" b="1" dirty="0" smtClean="0">
              <a:solidFill>
                <a:schemeClr val="tx2"/>
              </a:solidFill>
              <a:latin typeface="Times New Roman"/>
              <a:ea typeface="+mj-ea"/>
              <a:cs typeface="Times New Roman"/>
            </a:endParaRPr>
          </a:p>
          <a:p>
            <a:pPr marL="11128" algn="ctr">
              <a:lnSpc>
                <a:spcPts val="2290"/>
              </a:lnSpc>
              <a:spcBef>
                <a:spcPct val="0"/>
              </a:spcBef>
            </a:pPr>
            <a:endParaRPr lang="en-US" sz="3100" b="1" dirty="0" smtClean="0">
              <a:solidFill>
                <a:schemeClr val="tx2"/>
              </a:solidFill>
              <a:latin typeface="Times New Roman"/>
              <a:ea typeface="+mj-ea"/>
              <a:cs typeface="Times New Roman"/>
            </a:endParaRPr>
          </a:p>
          <a:p>
            <a:pPr algn="ctr"/>
            <a:r>
              <a:rPr lang="en-US" sz="3100" b="1" dirty="0" err="1" smtClean="0">
                <a:latin typeface="Times New Roman"/>
                <a:cs typeface="Times New Roman"/>
              </a:rPr>
              <a:t>Procesul</a:t>
            </a:r>
            <a:r>
              <a:rPr lang="en-US" sz="3100" b="1" dirty="0" smtClean="0">
                <a:latin typeface="Times New Roman"/>
                <a:cs typeface="Times New Roman"/>
              </a:rPr>
              <a:t> modern de </a:t>
            </a:r>
            <a:r>
              <a:rPr lang="en-US" sz="3100" b="1" dirty="0" err="1" smtClean="0">
                <a:latin typeface="Times New Roman"/>
                <a:cs typeface="Times New Roman"/>
              </a:rPr>
              <a:t>educație</a:t>
            </a:r>
            <a:r>
              <a:rPr lang="en-US" sz="3100" b="1" dirty="0" smtClean="0">
                <a:latin typeface="Times New Roman"/>
                <a:cs typeface="Times New Roman"/>
              </a:rPr>
              <a:t> </a:t>
            </a:r>
            <a:r>
              <a:rPr lang="en-US" sz="3100" b="1" dirty="0" err="1" smtClean="0">
                <a:latin typeface="Times New Roman"/>
                <a:cs typeface="Times New Roman"/>
              </a:rPr>
              <a:t>și</a:t>
            </a:r>
            <a:r>
              <a:rPr lang="en-US" sz="3100" b="1" dirty="0" smtClean="0">
                <a:latin typeface="Times New Roman"/>
                <a:cs typeface="Times New Roman"/>
              </a:rPr>
              <a:t> </a:t>
            </a:r>
            <a:r>
              <a:rPr lang="en-US" sz="3100" b="1" dirty="0" err="1" smtClean="0">
                <a:latin typeface="Times New Roman"/>
                <a:cs typeface="Times New Roman"/>
              </a:rPr>
              <a:t>formare</a:t>
            </a:r>
            <a:r>
              <a:rPr lang="en-US" sz="3100" b="1" dirty="0" smtClean="0">
                <a:latin typeface="Times New Roman"/>
                <a:cs typeface="Times New Roman"/>
              </a:rPr>
              <a:t> </a:t>
            </a:r>
            <a:r>
              <a:rPr lang="en-US" sz="3100" b="1" dirty="0" err="1" smtClean="0">
                <a:latin typeface="Times New Roman"/>
                <a:cs typeface="Times New Roman"/>
              </a:rPr>
              <a:t>profesională</a:t>
            </a:r>
            <a:r>
              <a:rPr lang="en-US" sz="3100" b="1" dirty="0" smtClean="0">
                <a:latin typeface="Times New Roman"/>
                <a:cs typeface="Times New Roman"/>
              </a:rPr>
              <a:t> a </a:t>
            </a:r>
            <a:r>
              <a:rPr lang="en-US" sz="3100" b="1" dirty="0" err="1" smtClean="0">
                <a:latin typeface="Times New Roman"/>
                <a:cs typeface="Times New Roman"/>
              </a:rPr>
              <a:t>adulților</a:t>
            </a:r>
            <a:r>
              <a:rPr lang="en-US" sz="3100" b="1" dirty="0" smtClean="0">
                <a:latin typeface="Times New Roman"/>
                <a:cs typeface="Times New Roman"/>
              </a:rPr>
              <a:t> – 2020 – </a:t>
            </a:r>
            <a:r>
              <a:rPr lang="en-US" sz="3100" b="1" dirty="0" err="1" smtClean="0">
                <a:latin typeface="Times New Roman"/>
                <a:cs typeface="Times New Roman"/>
              </a:rPr>
              <a:t>informatizat</a:t>
            </a:r>
            <a:endParaRPr lang="en-US" sz="3100" b="1" dirty="0" smtClean="0">
              <a:latin typeface="Times New Roman"/>
              <a:cs typeface="Times New Roman"/>
            </a:endParaRPr>
          </a:p>
          <a:p>
            <a:pPr marL="11128">
              <a:lnSpc>
                <a:spcPts val="2979"/>
              </a:lnSpc>
              <a:spcBef>
                <a:spcPts val="153"/>
              </a:spcBef>
            </a:pPr>
            <a:endParaRPr lang="en-US" sz="3200" b="1" dirty="0" smtClean="0">
              <a:solidFill>
                <a:srgbClr val="404E5F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066800"/>
            <a:ext cx="91440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dirty="0" smtClean="0">
              <a:latin typeface="Times New Roman"/>
              <a:cs typeface="Times New Roman"/>
            </a:endParaRPr>
          </a:p>
          <a:p>
            <a:pPr algn="just"/>
            <a:r>
              <a:rPr lang="en-US" sz="2700" dirty="0" smtClean="0">
                <a:latin typeface="Times New Roman"/>
                <a:cs typeface="Times New Roman"/>
              </a:rPr>
              <a:t>8.Se </a:t>
            </a:r>
            <a:r>
              <a:rPr lang="en-US" sz="2700" dirty="0" err="1" smtClean="0">
                <a:latin typeface="Times New Roman"/>
                <a:cs typeface="Times New Roman"/>
              </a:rPr>
              <a:t>prezintă</a:t>
            </a:r>
            <a:r>
              <a:rPr lang="en-US" sz="2700" dirty="0" smtClean="0">
                <a:latin typeface="Times New Roman"/>
                <a:cs typeface="Times New Roman"/>
              </a:rPr>
              <a:t> la </a:t>
            </a:r>
            <a:r>
              <a:rPr lang="en-US" sz="2700" dirty="0" err="1" smtClean="0">
                <a:latin typeface="Times New Roman"/>
                <a:cs typeface="Times New Roman"/>
              </a:rPr>
              <a:t>potențialul</a:t>
            </a:r>
            <a:r>
              <a:rPr lang="en-US" sz="2700" dirty="0" smtClean="0">
                <a:latin typeface="Times New Roman"/>
                <a:cs typeface="Times New Roman"/>
              </a:rPr>
              <a:t> loc de </a:t>
            </a:r>
            <a:r>
              <a:rPr lang="en-US" sz="2700" dirty="0" err="1" smtClean="0">
                <a:latin typeface="Times New Roman"/>
                <a:cs typeface="Times New Roman"/>
              </a:rPr>
              <a:t>muncă</a:t>
            </a:r>
            <a:r>
              <a:rPr lang="en-US" sz="2700" dirty="0" smtClean="0">
                <a:latin typeface="Times New Roman"/>
                <a:cs typeface="Times New Roman"/>
              </a:rPr>
              <a:t>, are </a:t>
            </a:r>
            <a:r>
              <a:rPr lang="en-US" sz="2700" dirty="0" err="1" smtClean="0">
                <a:latin typeface="Times New Roman"/>
                <a:cs typeface="Times New Roman"/>
              </a:rPr>
              <a:t>toate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actele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necesare</a:t>
            </a:r>
            <a:r>
              <a:rPr lang="en-US" sz="2700" dirty="0" smtClean="0">
                <a:latin typeface="Times New Roman"/>
                <a:cs typeface="Times New Roman"/>
              </a:rPr>
              <a:t>: </a:t>
            </a:r>
            <a:r>
              <a:rPr lang="en-US" sz="2700" b="1" dirty="0" smtClean="0">
                <a:latin typeface="Times New Roman"/>
                <a:cs typeface="Times New Roman"/>
              </a:rPr>
              <a:t>certificate</a:t>
            </a:r>
            <a:r>
              <a:rPr lang="en-US" sz="2700" dirty="0" smtClean="0">
                <a:latin typeface="Times New Roman"/>
                <a:cs typeface="Times New Roman"/>
              </a:rPr>
              <a:t> (conform </a:t>
            </a:r>
            <a:r>
              <a:rPr lang="en-US" sz="2700" dirty="0" err="1" smtClean="0">
                <a:latin typeface="Times New Roman"/>
                <a:cs typeface="Times New Roman"/>
              </a:rPr>
              <a:t>actelor</a:t>
            </a:r>
            <a:r>
              <a:rPr lang="en-US" sz="2700" dirty="0" smtClean="0">
                <a:latin typeface="Times New Roman"/>
                <a:cs typeface="Times New Roman"/>
              </a:rPr>
              <a:t> de </a:t>
            </a:r>
            <a:r>
              <a:rPr lang="en-US" sz="2700" dirty="0" err="1" smtClean="0">
                <a:latin typeface="Times New Roman"/>
                <a:cs typeface="Times New Roman"/>
              </a:rPr>
              <a:t>studii</a:t>
            </a:r>
            <a:r>
              <a:rPr lang="en-US" sz="2700" dirty="0" smtClean="0">
                <a:latin typeface="Times New Roman"/>
                <a:cs typeface="Times New Roman"/>
              </a:rPr>
              <a:t>), </a:t>
            </a:r>
            <a:r>
              <a:rPr lang="en-US" sz="2700" b="1" dirty="0" err="1" smtClean="0">
                <a:latin typeface="Times New Roman"/>
                <a:cs typeface="Times New Roman"/>
              </a:rPr>
              <a:t>supliment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descriptiv</a:t>
            </a:r>
            <a:r>
              <a:rPr lang="en-US" sz="2700" dirty="0" smtClean="0">
                <a:latin typeface="Times New Roman"/>
                <a:cs typeface="Times New Roman"/>
              </a:rPr>
              <a:t> al </a:t>
            </a:r>
            <a:r>
              <a:rPr lang="en-US" sz="2700" dirty="0" err="1" smtClean="0">
                <a:latin typeface="Times New Roman"/>
                <a:cs typeface="Times New Roman"/>
              </a:rPr>
              <a:t>programului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urmat</a:t>
            </a:r>
            <a:r>
              <a:rPr lang="en-US" sz="2700" dirty="0" smtClean="0">
                <a:latin typeface="Times New Roman"/>
                <a:cs typeface="Times New Roman"/>
              </a:rPr>
              <a:t> (conform site ANC - RNC); </a:t>
            </a:r>
            <a:r>
              <a:rPr lang="en-US" sz="2700" b="1" dirty="0" err="1" smtClean="0">
                <a:latin typeface="Times New Roman"/>
                <a:cs typeface="Times New Roman"/>
              </a:rPr>
              <a:t>competențele</a:t>
            </a:r>
            <a:r>
              <a:rPr lang="en-US" sz="2700" b="1" dirty="0" smtClean="0">
                <a:latin typeface="Times New Roman"/>
                <a:cs typeface="Times New Roman"/>
              </a:rPr>
              <a:t> </a:t>
            </a:r>
            <a:r>
              <a:rPr lang="en-US" sz="2700" b="1" dirty="0" err="1" smtClean="0">
                <a:latin typeface="Times New Roman"/>
                <a:cs typeface="Times New Roman"/>
              </a:rPr>
              <a:t>specifice</a:t>
            </a:r>
            <a:r>
              <a:rPr lang="en-US" sz="2700" dirty="0" err="1" smtClean="0">
                <a:latin typeface="Times New Roman"/>
                <a:cs typeface="Times New Roman"/>
              </a:rPr>
              <a:t>/profesionale</a:t>
            </a:r>
            <a:r>
              <a:rPr lang="en-US" sz="2700" dirty="0" smtClean="0">
                <a:latin typeface="Times New Roman"/>
                <a:cs typeface="Times New Roman"/>
              </a:rPr>
              <a:t> conform </a:t>
            </a:r>
            <a:r>
              <a:rPr lang="en-US" sz="2700" dirty="0" err="1" smtClean="0">
                <a:latin typeface="Times New Roman"/>
                <a:cs typeface="Times New Roman"/>
              </a:rPr>
              <a:t>standardului</a:t>
            </a:r>
            <a:r>
              <a:rPr lang="en-US" sz="2700" dirty="0" smtClean="0">
                <a:latin typeface="Times New Roman"/>
                <a:cs typeface="Times New Roman"/>
              </a:rPr>
              <a:t> (</a:t>
            </a:r>
            <a:r>
              <a:rPr lang="en-US" sz="2700" dirty="0" err="1" smtClean="0">
                <a:latin typeface="Times New Roman"/>
                <a:cs typeface="Times New Roman"/>
              </a:rPr>
              <a:t>listă</a:t>
            </a:r>
            <a:r>
              <a:rPr lang="en-US" sz="2700" dirty="0" smtClean="0">
                <a:latin typeface="Times New Roman"/>
                <a:cs typeface="Times New Roman"/>
              </a:rPr>
              <a:t> site ANC) </a:t>
            </a:r>
            <a:r>
              <a:rPr lang="en-US" sz="2700" dirty="0" err="1" smtClean="0">
                <a:latin typeface="Times New Roman"/>
                <a:cs typeface="Times New Roman"/>
              </a:rPr>
              <a:t>și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toate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b="1" dirty="0" err="1" smtClean="0">
                <a:latin typeface="Times New Roman"/>
                <a:cs typeface="Times New Roman"/>
              </a:rPr>
              <a:t>probele</a:t>
            </a:r>
            <a:r>
              <a:rPr lang="en-US" sz="2700" b="1" dirty="0" smtClean="0">
                <a:latin typeface="Times New Roman"/>
                <a:cs typeface="Times New Roman"/>
              </a:rPr>
              <a:t> date</a:t>
            </a:r>
            <a:r>
              <a:rPr lang="en-US" sz="2700" dirty="0" smtClean="0">
                <a:latin typeface="Times New Roman"/>
                <a:cs typeface="Times New Roman"/>
              </a:rPr>
              <a:t> – </a:t>
            </a:r>
            <a:r>
              <a:rPr lang="en-US" sz="2700" dirty="0" err="1" smtClean="0">
                <a:latin typeface="Times New Roman"/>
                <a:cs typeface="Times New Roman"/>
              </a:rPr>
              <a:t>rezultatele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învățării</a:t>
            </a:r>
            <a:r>
              <a:rPr lang="en-US" sz="2700" dirty="0" smtClean="0">
                <a:latin typeface="Times New Roman"/>
                <a:cs typeface="Times New Roman"/>
              </a:rPr>
              <a:t>, </a:t>
            </a:r>
            <a:r>
              <a:rPr lang="en-US" sz="2700" dirty="0" err="1" smtClean="0">
                <a:latin typeface="Times New Roman"/>
                <a:cs typeface="Times New Roman"/>
              </a:rPr>
              <a:t>confirmă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dobândirea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competențelor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stabite</a:t>
            </a:r>
            <a:r>
              <a:rPr lang="en-US" sz="2700" dirty="0" smtClean="0">
                <a:latin typeface="Times New Roman"/>
                <a:cs typeface="Times New Roman"/>
              </a:rPr>
              <a:t> de </a:t>
            </a:r>
            <a:r>
              <a:rPr lang="en-US" sz="2700" dirty="0" err="1" smtClean="0">
                <a:latin typeface="Times New Roman"/>
                <a:cs typeface="Times New Roman"/>
              </a:rPr>
              <a:t>Comitetele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Sectoriale</a:t>
            </a:r>
            <a:r>
              <a:rPr lang="en-US" sz="2700" dirty="0" smtClean="0">
                <a:latin typeface="Times New Roman"/>
                <a:cs typeface="Times New Roman"/>
              </a:rPr>
              <a:t>, </a:t>
            </a:r>
            <a:r>
              <a:rPr lang="en-US" sz="2700" dirty="0" err="1" smtClean="0">
                <a:latin typeface="Times New Roman"/>
                <a:cs typeface="Times New Roman"/>
              </a:rPr>
              <a:t>pe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baza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sarcinilor</a:t>
            </a:r>
            <a:r>
              <a:rPr lang="en-US" sz="2700" dirty="0" smtClean="0">
                <a:latin typeface="Times New Roman"/>
                <a:cs typeface="Times New Roman"/>
              </a:rPr>
              <a:t> de </a:t>
            </a:r>
            <a:r>
              <a:rPr lang="en-US" sz="2700" dirty="0" err="1" smtClean="0">
                <a:latin typeface="Times New Roman"/>
                <a:cs typeface="Times New Roman"/>
              </a:rPr>
              <a:t>muncă</a:t>
            </a:r>
            <a:r>
              <a:rPr lang="en-US" sz="2700" dirty="0" smtClean="0">
                <a:latin typeface="Times New Roman"/>
                <a:cs typeface="Times New Roman"/>
              </a:rPr>
              <a:t> ale </a:t>
            </a:r>
            <a:r>
              <a:rPr lang="en-US" sz="2700" dirty="0" err="1" smtClean="0">
                <a:latin typeface="Times New Roman"/>
                <a:cs typeface="Times New Roman"/>
              </a:rPr>
              <a:t>postului</a:t>
            </a:r>
            <a:r>
              <a:rPr lang="en-US" sz="2700" dirty="0" smtClean="0">
                <a:latin typeface="Times New Roman"/>
                <a:cs typeface="Times New Roman"/>
              </a:rPr>
              <a:t> </a:t>
            </a:r>
            <a:r>
              <a:rPr lang="en-US" sz="2700" dirty="0" err="1" smtClean="0">
                <a:latin typeface="Times New Roman"/>
                <a:cs typeface="Times New Roman"/>
              </a:rPr>
              <a:t>dorit</a:t>
            </a:r>
            <a:r>
              <a:rPr lang="en-US" sz="2700" dirty="0" smtClean="0">
                <a:latin typeface="Times New Roman"/>
                <a:cs typeface="Times New Roman"/>
              </a:rPr>
              <a:t> – </a:t>
            </a:r>
            <a:r>
              <a:rPr lang="en-US" sz="2700" b="1" dirty="0" smtClean="0">
                <a:latin typeface="Times New Roman"/>
                <a:cs typeface="Times New Roman"/>
              </a:rPr>
              <a:t>ESTE ANGAJAT</a:t>
            </a:r>
            <a:r>
              <a:rPr lang="en-US" sz="2700" dirty="0" smtClean="0">
                <a:latin typeface="Times New Roman"/>
                <a:cs typeface="Times New Roman"/>
              </a:rPr>
              <a:t>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800" dirty="0" smtClean="0">
                <a:latin typeface="Times New Roman"/>
                <a:cs typeface="Times New Roman"/>
              </a:rPr>
              <a:t>9.Se </a:t>
            </a:r>
            <a:r>
              <a:rPr lang="en-US" sz="2800" dirty="0" err="1" smtClean="0">
                <a:latin typeface="Times New Roman"/>
                <a:cs typeface="Times New Roman"/>
              </a:rPr>
              <a:t>regăsește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în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raportările</a:t>
            </a:r>
            <a:r>
              <a:rPr lang="en-US" sz="2800" dirty="0" smtClean="0">
                <a:latin typeface="Times New Roman"/>
                <a:cs typeface="Times New Roman"/>
              </a:rPr>
              <a:t> ITM - </a:t>
            </a:r>
            <a:r>
              <a:rPr lang="en-US" sz="2800" dirty="0" err="1" smtClean="0">
                <a:latin typeface="Times New Roman"/>
                <a:cs typeface="Times New Roman"/>
              </a:rPr>
              <a:t>postul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dorit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și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ocupația</a:t>
            </a:r>
            <a:r>
              <a:rPr lang="en-US" sz="2800" dirty="0" smtClean="0">
                <a:latin typeface="Times New Roman"/>
                <a:cs typeface="Times New Roman"/>
              </a:rPr>
              <a:t> conform </a:t>
            </a:r>
            <a:r>
              <a:rPr lang="en-US" sz="2800" dirty="0" err="1" smtClean="0">
                <a:latin typeface="Times New Roman"/>
                <a:cs typeface="Times New Roman"/>
              </a:rPr>
              <a:t>codului</a:t>
            </a:r>
            <a:r>
              <a:rPr lang="en-US" sz="2800" dirty="0" smtClean="0">
                <a:latin typeface="Times New Roman"/>
                <a:cs typeface="Times New Roman"/>
              </a:rPr>
              <a:t> COR /ISCO, </a:t>
            </a:r>
            <a:r>
              <a:rPr lang="en-US" sz="2800" dirty="0" err="1" smtClean="0">
                <a:latin typeface="Times New Roman"/>
                <a:cs typeface="Times New Roman"/>
              </a:rPr>
              <a:t>dacă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este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cs typeface="Times New Roman"/>
              </a:rPr>
              <a:t>în</a:t>
            </a:r>
            <a:r>
              <a:rPr lang="en-US" sz="2800" dirty="0" smtClean="0">
                <a:latin typeface="Times New Roman"/>
                <a:cs typeface="Times New Roman"/>
              </a:rPr>
              <a:t> EUROPA.</a:t>
            </a:r>
          </a:p>
          <a:p>
            <a:pPr algn="just"/>
            <a:endParaRPr lang="en-US" sz="2700" dirty="0" smtClean="0">
              <a:latin typeface="Times New Roman"/>
              <a:cs typeface="Times New Roman"/>
            </a:endParaRPr>
          </a:p>
          <a:p>
            <a:r>
              <a:rPr lang="en-US" sz="2400" dirty="0" smtClean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374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0" rIns="0" bIns="0" anchor="ctr">
            <a:noAutofit/>
          </a:bodyPr>
          <a:lstStyle/>
          <a:p>
            <a:pPr marL="11128" algn="ctr">
              <a:lnSpc>
                <a:spcPts val="2290"/>
              </a:lnSpc>
              <a:spcBef>
                <a:spcPct val="0"/>
              </a:spcBef>
            </a:pPr>
            <a:endParaRPr lang="en-US" sz="3200" b="1" dirty="0" smtClean="0">
              <a:solidFill>
                <a:schemeClr val="tx2"/>
              </a:solidFill>
              <a:latin typeface="Times New Roman"/>
              <a:ea typeface="+mj-ea"/>
              <a:cs typeface="Times New Roman"/>
            </a:endParaRPr>
          </a:p>
          <a:p>
            <a:pPr marL="11128" algn="ctr">
              <a:lnSpc>
                <a:spcPts val="2290"/>
              </a:lnSpc>
              <a:spcBef>
                <a:spcPct val="0"/>
              </a:spcBef>
            </a:pPr>
            <a:endParaRPr lang="en-US" sz="3100" b="1" dirty="0" smtClean="0">
              <a:solidFill>
                <a:schemeClr val="tx2"/>
              </a:solidFill>
              <a:latin typeface="Times New Roman"/>
              <a:ea typeface="+mj-ea"/>
              <a:cs typeface="Times New Roman"/>
            </a:endParaRPr>
          </a:p>
          <a:p>
            <a:pPr algn="ctr"/>
            <a:r>
              <a:rPr lang="en-US" sz="3100" b="1" dirty="0" err="1" smtClean="0">
                <a:latin typeface="Times New Roman"/>
                <a:cs typeface="Times New Roman"/>
              </a:rPr>
              <a:t>Procesul</a:t>
            </a:r>
            <a:r>
              <a:rPr lang="en-US" sz="3100" b="1" dirty="0" smtClean="0">
                <a:latin typeface="Times New Roman"/>
                <a:cs typeface="Times New Roman"/>
              </a:rPr>
              <a:t> modern de </a:t>
            </a:r>
            <a:r>
              <a:rPr lang="en-US" sz="3100" b="1" dirty="0" err="1" smtClean="0">
                <a:latin typeface="Times New Roman"/>
                <a:cs typeface="Times New Roman"/>
              </a:rPr>
              <a:t>educație</a:t>
            </a:r>
            <a:r>
              <a:rPr lang="en-US" sz="3100" b="1" dirty="0" smtClean="0">
                <a:latin typeface="Times New Roman"/>
                <a:cs typeface="Times New Roman"/>
              </a:rPr>
              <a:t> </a:t>
            </a:r>
            <a:r>
              <a:rPr lang="en-US" sz="3100" b="1" dirty="0" err="1" smtClean="0">
                <a:latin typeface="Times New Roman"/>
                <a:cs typeface="Times New Roman"/>
              </a:rPr>
              <a:t>și</a:t>
            </a:r>
            <a:r>
              <a:rPr lang="en-US" sz="3100" b="1" dirty="0" smtClean="0">
                <a:latin typeface="Times New Roman"/>
                <a:cs typeface="Times New Roman"/>
              </a:rPr>
              <a:t> </a:t>
            </a:r>
            <a:r>
              <a:rPr lang="en-US" sz="3100" b="1" dirty="0" err="1" smtClean="0">
                <a:latin typeface="Times New Roman"/>
                <a:cs typeface="Times New Roman"/>
              </a:rPr>
              <a:t>formare</a:t>
            </a:r>
            <a:r>
              <a:rPr lang="en-US" sz="3100" b="1" dirty="0" smtClean="0">
                <a:latin typeface="Times New Roman"/>
                <a:cs typeface="Times New Roman"/>
              </a:rPr>
              <a:t> </a:t>
            </a:r>
            <a:r>
              <a:rPr lang="en-US" sz="3100" b="1" dirty="0" err="1" smtClean="0">
                <a:latin typeface="Times New Roman"/>
                <a:cs typeface="Times New Roman"/>
              </a:rPr>
              <a:t>profesională</a:t>
            </a:r>
            <a:r>
              <a:rPr lang="en-US" sz="3100" b="1" dirty="0" smtClean="0">
                <a:latin typeface="Times New Roman"/>
                <a:cs typeface="Times New Roman"/>
              </a:rPr>
              <a:t> a </a:t>
            </a:r>
            <a:r>
              <a:rPr lang="en-US" sz="3100" b="1" dirty="0" err="1" smtClean="0">
                <a:latin typeface="Times New Roman"/>
                <a:cs typeface="Times New Roman"/>
              </a:rPr>
              <a:t>adulților</a:t>
            </a:r>
            <a:r>
              <a:rPr lang="en-US" sz="3100" b="1" dirty="0" smtClean="0">
                <a:latin typeface="Times New Roman"/>
                <a:cs typeface="Times New Roman"/>
              </a:rPr>
              <a:t> – 2020 – </a:t>
            </a:r>
            <a:r>
              <a:rPr lang="en-US" sz="3100" b="1" dirty="0" err="1" smtClean="0">
                <a:latin typeface="Times New Roman"/>
                <a:cs typeface="Times New Roman"/>
              </a:rPr>
              <a:t>informatizat</a:t>
            </a:r>
            <a:endParaRPr lang="en-US" sz="3100" b="1" dirty="0" smtClean="0">
              <a:latin typeface="Times New Roman"/>
              <a:cs typeface="Times New Roman"/>
            </a:endParaRPr>
          </a:p>
          <a:p>
            <a:pPr marL="11128">
              <a:lnSpc>
                <a:spcPts val="2979"/>
              </a:lnSpc>
              <a:spcBef>
                <a:spcPts val="153"/>
              </a:spcBef>
            </a:pPr>
            <a:endParaRPr lang="en-US" sz="3200" b="1" dirty="0" smtClean="0">
              <a:solidFill>
                <a:srgbClr val="404E5F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143000"/>
            <a:ext cx="9144000" cy="6340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 smtClean="0">
                <a:latin typeface="Times New Roman"/>
                <a:cs typeface="Times New Roman"/>
              </a:rPr>
              <a:t>10. </a:t>
            </a:r>
            <a:r>
              <a:rPr lang="en-US" sz="2600" dirty="0" err="1" smtClean="0">
                <a:latin typeface="Times New Roman"/>
                <a:cs typeface="Times New Roman"/>
              </a:rPr>
              <a:t>Păstrează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toate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documentele</a:t>
            </a:r>
            <a:r>
              <a:rPr lang="en-US" sz="2600" dirty="0" smtClean="0">
                <a:latin typeface="Times New Roman"/>
                <a:cs typeface="Times New Roman"/>
              </a:rPr>
              <a:t> de la </a:t>
            </a:r>
            <a:r>
              <a:rPr lang="en-US" sz="2600" dirty="0" err="1" smtClean="0">
                <a:latin typeface="Times New Roman"/>
                <a:cs typeface="Times New Roman"/>
              </a:rPr>
              <a:t>cursurile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urmate</a:t>
            </a:r>
            <a:r>
              <a:rPr lang="en-US" sz="2600" dirty="0" smtClean="0">
                <a:latin typeface="Times New Roman"/>
                <a:cs typeface="Times New Roman"/>
              </a:rPr>
              <a:t>, care se </a:t>
            </a:r>
            <a:r>
              <a:rPr lang="en-US" sz="2600" dirty="0" err="1" smtClean="0">
                <a:latin typeface="Times New Roman"/>
                <a:cs typeface="Times New Roman"/>
              </a:rPr>
              <a:t>finalizează</a:t>
            </a:r>
            <a:r>
              <a:rPr lang="en-US" sz="2600" dirty="0" smtClean="0">
                <a:latin typeface="Times New Roman"/>
                <a:cs typeface="Times New Roman"/>
              </a:rPr>
              <a:t> cu certificate </a:t>
            </a:r>
            <a:r>
              <a:rPr lang="en-US" sz="2600" dirty="0" err="1" smtClean="0">
                <a:latin typeface="Times New Roman"/>
                <a:cs typeface="Times New Roman"/>
              </a:rPr>
              <a:t>și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suplimente</a:t>
            </a:r>
            <a:r>
              <a:rPr lang="en-US" sz="2600" dirty="0" smtClean="0">
                <a:latin typeface="Times New Roman"/>
                <a:cs typeface="Times New Roman"/>
              </a:rPr>
              <a:t> descriptive </a:t>
            </a:r>
            <a:r>
              <a:rPr lang="en-US" sz="2600" dirty="0" err="1" smtClean="0">
                <a:latin typeface="Times New Roman"/>
                <a:cs typeface="Times New Roman"/>
              </a:rPr>
              <a:t>pentru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competentențele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dobândite</a:t>
            </a:r>
            <a:r>
              <a:rPr lang="en-US" sz="2600" dirty="0" smtClean="0">
                <a:latin typeface="Times New Roman"/>
                <a:cs typeface="Times New Roman"/>
              </a:rPr>
              <a:t>, </a:t>
            </a:r>
            <a:r>
              <a:rPr lang="en-US" sz="2600" dirty="0" err="1" smtClean="0">
                <a:latin typeface="Times New Roman"/>
                <a:cs typeface="Times New Roman"/>
              </a:rPr>
              <a:t>având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astfel</a:t>
            </a:r>
            <a:r>
              <a:rPr lang="en-US" sz="2600" dirty="0" smtClean="0">
                <a:latin typeface="Times New Roman"/>
                <a:cs typeface="Times New Roman"/>
              </a:rPr>
              <a:t> un </a:t>
            </a:r>
            <a:r>
              <a:rPr lang="en-US" sz="2600" dirty="0" err="1" smtClean="0">
                <a:latin typeface="Times New Roman"/>
                <a:cs typeface="Times New Roman"/>
              </a:rPr>
              <a:t>portofoliu</a:t>
            </a:r>
            <a:r>
              <a:rPr lang="en-US" sz="2600" dirty="0" smtClean="0">
                <a:latin typeface="Times New Roman"/>
                <a:cs typeface="Times New Roman"/>
              </a:rPr>
              <a:t> de </a:t>
            </a:r>
            <a:r>
              <a:rPr lang="en-US" sz="2600" dirty="0" err="1" smtClean="0">
                <a:latin typeface="Times New Roman"/>
                <a:cs typeface="Times New Roman"/>
              </a:rPr>
              <a:t>competențe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ce</a:t>
            </a:r>
            <a:r>
              <a:rPr lang="en-US" sz="2600" dirty="0" smtClean="0">
                <a:latin typeface="Times New Roman"/>
                <a:cs typeface="Times New Roman"/>
              </a:rPr>
              <a:t> pot </a:t>
            </a:r>
            <a:r>
              <a:rPr lang="en-US" sz="2600" dirty="0" err="1" smtClean="0">
                <a:latin typeface="Times New Roman"/>
                <a:cs typeface="Times New Roman"/>
              </a:rPr>
              <a:t>fi</a:t>
            </a:r>
            <a:r>
              <a:rPr lang="en-US" sz="2600" dirty="0" smtClean="0">
                <a:latin typeface="Times New Roman"/>
                <a:cs typeface="Times New Roman"/>
              </a:rPr>
              <a:t> utile de-a </a:t>
            </a:r>
            <a:r>
              <a:rPr lang="en-US" sz="2600" dirty="0" err="1" smtClean="0">
                <a:latin typeface="Times New Roman"/>
                <a:cs typeface="Times New Roman"/>
              </a:rPr>
              <a:t>lungul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vieții</a:t>
            </a:r>
            <a:r>
              <a:rPr lang="en-US" sz="2600" dirty="0" smtClean="0">
                <a:latin typeface="Times New Roman"/>
                <a:cs typeface="Times New Roman"/>
              </a:rPr>
              <a:t> = </a:t>
            </a:r>
            <a:r>
              <a:rPr lang="en-US" sz="2600" b="1" dirty="0" err="1" smtClean="0">
                <a:latin typeface="Times New Roman"/>
                <a:cs typeface="Times New Roman"/>
              </a:rPr>
              <a:t>educația</a:t>
            </a:r>
            <a:r>
              <a:rPr lang="en-US" sz="2600" b="1" dirty="0" smtClean="0">
                <a:latin typeface="Times New Roman"/>
                <a:cs typeface="Times New Roman"/>
              </a:rPr>
              <a:t> de-a </a:t>
            </a:r>
            <a:r>
              <a:rPr lang="en-US" sz="2600" b="1" dirty="0" err="1" smtClean="0">
                <a:latin typeface="Times New Roman"/>
                <a:cs typeface="Times New Roman"/>
              </a:rPr>
              <a:t>lungul</a:t>
            </a:r>
            <a:r>
              <a:rPr lang="en-US" sz="2600" b="1" dirty="0" smtClean="0">
                <a:latin typeface="Times New Roman"/>
                <a:cs typeface="Times New Roman"/>
              </a:rPr>
              <a:t> </a:t>
            </a:r>
            <a:r>
              <a:rPr lang="en-US" sz="2600" b="1" dirty="0" err="1" smtClean="0">
                <a:latin typeface="Times New Roman"/>
                <a:cs typeface="Times New Roman"/>
              </a:rPr>
              <a:t>vieții</a:t>
            </a:r>
            <a:r>
              <a:rPr lang="en-US" sz="2600" b="1" dirty="0" smtClean="0">
                <a:latin typeface="Times New Roman"/>
                <a:cs typeface="Times New Roman"/>
              </a:rPr>
              <a:t>-LLL.</a:t>
            </a:r>
          </a:p>
          <a:p>
            <a:pPr algn="just"/>
            <a:endParaRPr lang="en-US" sz="2600" dirty="0" smtClean="0">
              <a:latin typeface="Times New Roman"/>
              <a:cs typeface="Times New Roman"/>
            </a:endParaRPr>
          </a:p>
          <a:p>
            <a:pPr algn="just"/>
            <a:r>
              <a:rPr lang="en-US" sz="2600" dirty="0" smtClean="0">
                <a:latin typeface="Times New Roman"/>
                <a:cs typeface="Times New Roman"/>
              </a:rPr>
              <a:t>11. Din </a:t>
            </a:r>
            <a:r>
              <a:rPr lang="en-US" sz="2600" dirty="0" err="1" smtClean="0">
                <a:latin typeface="Times New Roman"/>
                <a:cs typeface="Times New Roman"/>
              </a:rPr>
              <a:t>acest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portofoliu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iși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recunoaște</a:t>
            </a:r>
            <a:r>
              <a:rPr lang="en-US" sz="2600" dirty="0" smtClean="0">
                <a:latin typeface="Times New Roman"/>
                <a:cs typeface="Times New Roman"/>
              </a:rPr>
              <a:t>, </a:t>
            </a:r>
            <a:r>
              <a:rPr lang="en-US" sz="2600" dirty="0" err="1" smtClean="0">
                <a:latin typeface="Times New Roman"/>
                <a:cs typeface="Times New Roman"/>
              </a:rPr>
              <a:t>în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universități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acreditate/instituții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abilitate</a:t>
            </a:r>
            <a:r>
              <a:rPr lang="en-US" sz="2600" dirty="0" smtClean="0">
                <a:latin typeface="Times New Roman"/>
                <a:cs typeface="Times New Roman"/>
              </a:rPr>
              <a:t>, </a:t>
            </a:r>
            <a:r>
              <a:rPr lang="en-US" sz="2600" dirty="0" err="1" smtClean="0">
                <a:latin typeface="Times New Roman"/>
                <a:cs typeface="Times New Roman"/>
              </a:rPr>
              <a:t>diferitele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ocupații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pentru</a:t>
            </a:r>
            <a:r>
              <a:rPr lang="en-US" sz="2600" dirty="0" smtClean="0">
                <a:latin typeface="Times New Roman"/>
                <a:cs typeface="Times New Roman"/>
              </a:rPr>
              <a:t> care </a:t>
            </a:r>
            <a:r>
              <a:rPr lang="en-US" sz="2600" dirty="0" err="1" smtClean="0">
                <a:latin typeface="Times New Roman"/>
                <a:cs typeface="Times New Roman"/>
              </a:rPr>
              <a:t>este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pregătit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și</a:t>
            </a:r>
            <a:r>
              <a:rPr lang="en-US" sz="2600" dirty="0" smtClean="0">
                <a:latin typeface="Times New Roman"/>
                <a:cs typeface="Times New Roman"/>
              </a:rPr>
              <a:t> se </a:t>
            </a:r>
            <a:r>
              <a:rPr lang="en-US" sz="2600" dirty="0" err="1" smtClean="0">
                <a:latin typeface="Times New Roman"/>
                <a:cs typeface="Times New Roman"/>
              </a:rPr>
              <a:t>angajează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în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funcție</a:t>
            </a:r>
            <a:r>
              <a:rPr lang="en-US" sz="2600" dirty="0" smtClean="0">
                <a:latin typeface="Times New Roman"/>
                <a:cs typeface="Times New Roman"/>
              </a:rPr>
              <a:t> de </a:t>
            </a:r>
            <a:r>
              <a:rPr lang="en-US" sz="2600" dirty="0" err="1" smtClean="0">
                <a:latin typeface="Times New Roman"/>
                <a:cs typeface="Times New Roman"/>
              </a:rPr>
              <a:t>cerințele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și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schimbările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pieței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muncii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pe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diferite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poziții/posturi/joburi</a:t>
            </a:r>
            <a:r>
              <a:rPr lang="en-US" sz="2600" dirty="0" smtClean="0">
                <a:latin typeface="Times New Roman"/>
                <a:cs typeface="Times New Roman"/>
              </a:rPr>
              <a:t> de-a </a:t>
            </a:r>
            <a:r>
              <a:rPr lang="en-US" sz="2600" dirty="0" err="1" smtClean="0">
                <a:latin typeface="Times New Roman"/>
                <a:cs typeface="Times New Roman"/>
              </a:rPr>
              <a:t>lungul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vieții</a:t>
            </a:r>
            <a:r>
              <a:rPr lang="en-US" sz="2600" dirty="0" smtClean="0">
                <a:latin typeface="Times New Roman"/>
                <a:cs typeface="Times New Roman"/>
              </a:rPr>
              <a:t>.  LLL </a:t>
            </a:r>
            <a:r>
              <a:rPr lang="en-US" sz="2600" dirty="0" err="1" smtClean="0">
                <a:latin typeface="Times New Roman"/>
                <a:cs typeface="Times New Roman"/>
              </a:rPr>
              <a:t>își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găsește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utilitatea</a:t>
            </a:r>
            <a:r>
              <a:rPr lang="en-US" sz="2600" dirty="0" smtClean="0">
                <a:latin typeface="Times New Roman"/>
                <a:cs typeface="Times New Roman"/>
              </a:rPr>
              <a:t>. </a:t>
            </a:r>
          </a:p>
          <a:p>
            <a:pPr algn="just"/>
            <a:endParaRPr lang="en-US" sz="2600" dirty="0" smtClean="0">
              <a:latin typeface="Times New Roman"/>
              <a:cs typeface="Times New Roman"/>
            </a:endParaRPr>
          </a:p>
          <a:p>
            <a:pPr algn="just"/>
            <a:r>
              <a:rPr lang="en-US" sz="2600" dirty="0" smtClean="0">
                <a:latin typeface="Times New Roman"/>
                <a:cs typeface="Times New Roman"/>
              </a:rPr>
              <a:t>12. </a:t>
            </a:r>
            <a:r>
              <a:rPr lang="en-US" sz="2600" dirty="0" err="1" smtClean="0">
                <a:latin typeface="Times New Roman"/>
                <a:cs typeface="Times New Roman"/>
              </a:rPr>
              <a:t>Dacă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munca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pe</a:t>
            </a:r>
            <a:r>
              <a:rPr lang="en-US" sz="2600" dirty="0" smtClean="0">
                <a:latin typeface="Times New Roman"/>
                <a:cs typeface="Times New Roman"/>
              </a:rPr>
              <a:t> care </a:t>
            </a:r>
            <a:r>
              <a:rPr lang="en-US" sz="2600" dirty="0" err="1" smtClean="0">
                <a:latin typeface="Times New Roman"/>
                <a:cs typeface="Times New Roman"/>
              </a:rPr>
              <a:t>o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desfășoară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este</a:t>
            </a:r>
            <a:r>
              <a:rPr lang="en-US" sz="2600" dirty="0" smtClean="0">
                <a:latin typeface="Times New Roman"/>
                <a:cs typeface="Times New Roman"/>
              </a:rPr>
              <a:t> conform </a:t>
            </a:r>
            <a:r>
              <a:rPr lang="en-US" sz="2600" dirty="0" err="1" smtClean="0">
                <a:latin typeface="Times New Roman"/>
                <a:cs typeface="Times New Roman"/>
              </a:rPr>
              <a:t>competențelor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și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este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cea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pe</a:t>
            </a:r>
            <a:r>
              <a:rPr lang="en-US" sz="2600" dirty="0" smtClean="0">
                <a:latin typeface="Times New Roman"/>
                <a:cs typeface="Times New Roman"/>
              </a:rPr>
              <a:t> care </a:t>
            </a:r>
            <a:r>
              <a:rPr lang="en-US" sz="2600" dirty="0" err="1" smtClean="0">
                <a:latin typeface="Times New Roman"/>
                <a:cs typeface="Times New Roman"/>
              </a:rPr>
              <a:t>și</a:t>
            </a:r>
            <a:r>
              <a:rPr lang="en-US" sz="2600" dirty="0" smtClean="0">
                <a:latin typeface="Times New Roman"/>
                <a:cs typeface="Times New Roman"/>
              </a:rPr>
              <a:t>-a </a:t>
            </a:r>
            <a:r>
              <a:rPr lang="en-US" sz="2600" dirty="0" err="1" smtClean="0">
                <a:latin typeface="Times New Roman"/>
                <a:cs typeface="Times New Roman"/>
              </a:rPr>
              <a:t>dorit-o</a:t>
            </a:r>
            <a:r>
              <a:rPr lang="en-US" sz="2600" dirty="0" smtClean="0">
                <a:latin typeface="Times New Roman"/>
                <a:cs typeface="Times New Roman"/>
              </a:rPr>
              <a:t>, </a:t>
            </a:r>
            <a:r>
              <a:rPr lang="en-US" sz="2600" dirty="0" err="1" smtClean="0">
                <a:latin typeface="Times New Roman"/>
                <a:cs typeface="Times New Roman"/>
              </a:rPr>
              <a:t>este</a:t>
            </a:r>
            <a:r>
              <a:rPr lang="en-US" sz="2600" dirty="0" smtClean="0">
                <a:latin typeface="Times New Roman"/>
                <a:cs typeface="Times New Roman"/>
              </a:rPr>
              <a:t> un </a:t>
            </a:r>
            <a:r>
              <a:rPr lang="en-US" sz="2600" dirty="0" err="1" smtClean="0">
                <a:latin typeface="Times New Roman"/>
                <a:cs typeface="Times New Roman"/>
              </a:rPr>
              <a:t>om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fericit</a:t>
            </a:r>
            <a:r>
              <a:rPr lang="en-US" sz="2600" dirty="0" smtClean="0">
                <a:latin typeface="Times New Roman"/>
                <a:cs typeface="Times New Roman"/>
              </a:rPr>
              <a:t> </a:t>
            </a:r>
            <a:r>
              <a:rPr lang="en-US" sz="2600" dirty="0" err="1" smtClean="0">
                <a:latin typeface="Times New Roman"/>
                <a:cs typeface="Times New Roman"/>
              </a:rPr>
              <a:t>profesional</a:t>
            </a:r>
            <a:r>
              <a:rPr lang="en-US" sz="2600" dirty="0" smtClean="0">
                <a:latin typeface="Times New Roman"/>
                <a:cs typeface="Times New Roman"/>
              </a:rPr>
              <a:t>.</a:t>
            </a:r>
          </a:p>
          <a:p>
            <a:r>
              <a:rPr lang="en-US" sz="2400" dirty="0" smtClean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374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27384"/>
            <a:ext cx="9144000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4355976" y="0"/>
            <a:ext cx="360040" cy="4046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65486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55743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o-RO" sz="6600" b="1" dirty="0" smtClean="0"/>
              <a:t>I. Studii sociale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48880"/>
            <a:ext cx="8820472" cy="1143000"/>
          </a:xfrm>
        </p:spPr>
        <p:txBody>
          <a:bodyPr>
            <a:noAutofit/>
          </a:bodyPr>
          <a:lstStyle/>
          <a:p>
            <a:pPr algn="ctr"/>
            <a:r>
              <a:rPr lang="en-US" sz="6400" b="1" dirty="0" smtClean="0"/>
              <a:t>III. </a:t>
            </a:r>
            <a:r>
              <a:rPr lang="ro-RO" sz="6400" b="1" dirty="0" smtClean="0"/>
              <a:t>Strategia ANC în 5 pași</a:t>
            </a:r>
            <a:endParaRPr lang="en-US" sz="64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2565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811" dirty="0" smtClean="0">
                <a:latin typeface="Times New Roman"/>
                <a:cs typeface="Times New Roman"/>
              </a:rPr>
              <a:t>1. </a:t>
            </a:r>
            <a:r>
              <a:rPr lang="en-US" sz="2811" dirty="0" err="1" smtClean="0">
                <a:latin typeface="Times New Roman"/>
                <a:cs typeface="Times New Roman"/>
              </a:rPr>
              <a:t>Recunoa</a:t>
            </a:r>
            <a:r>
              <a:rPr lang="ro-RO" sz="2811" dirty="0" smtClean="0">
                <a:latin typeface="Times New Roman"/>
                <a:cs typeface="Times New Roman"/>
              </a:rPr>
              <a:t>ș</a:t>
            </a:r>
            <a:r>
              <a:rPr lang="en-US" sz="2811" dirty="0" err="1" smtClean="0">
                <a:latin typeface="Times New Roman"/>
                <a:cs typeface="Times New Roman"/>
              </a:rPr>
              <a:t>terea</a:t>
            </a:r>
            <a:r>
              <a:rPr lang="en-US" sz="2811" dirty="0" smtClean="0">
                <a:latin typeface="Times New Roman"/>
                <a:cs typeface="Times New Roman"/>
              </a:rPr>
              <a:t> </a:t>
            </a:r>
            <a:r>
              <a:rPr lang="en-US" sz="2811" dirty="0" err="1" smtClean="0">
                <a:latin typeface="Times New Roman"/>
                <a:cs typeface="Times New Roman"/>
              </a:rPr>
              <a:t>calific</a:t>
            </a:r>
            <a:r>
              <a:rPr lang="ro-RO" sz="2811" dirty="0" smtClean="0">
                <a:latin typeface="Times New Roman"/>
                <a:cs typeface="Times New Roman"/>
              </a:rPr>
              <a:t>ă</a:t>
            </a:r>
            <a:r>
              <a:rPr lang="en-US" sz="2811" dirty="0" err="1" smtClean="0">
                <a:latin typeface="Times New Roman"/>
                <a:cs typeface="Times New Roman"/>
              </a:rPr>
              <a:t>rilor</a:t>
            </a:r>
            <a:r>
              <a:rPr lang="en-US" sz="2811" dirty="0" smtClean="0">
                <a:latin typeface="Times New Roman"/>
                <a:cs typeface="Times New Roman"/>
              </a:rPr>
              <a:t> </a:t>
            </a:r>
            <a:r>
              <a:rPr lang="en-US" sz="2811" dirty="0" err="1" smtClean="0">
                <a:latin typeface="Times New Roman"/>
                <a:cs typeface="Times New Roman"/>
              </a:rPr>
              <a:t>realizate</a:t>
            </a:r>
            <a:r>
              <a:rPr lang="en-US" sz="2811" dirty="0" smtClean="0">
                <a:latin typeface="Times New Roman"/>
                <a:cs typeface="Times New Roman"/>
              </a:rPr>
              <a:t> </a:t>
            </a:r>
            <a:r>
              <a:rPr lang="ro-RO" sz="2811" dirty="0" smtClean="0">
                <a:latin typeface="Times New Roman"/>
                <a:cs typeface="Times New Roman"/>
              </a:rPr>
              <a:t>î</a:t>
            </a:r>
            <a:r>
              <a:rPr lang="en-US" sz="2811" dirty="0" smtClean="0">
                <a:latin typeface="Times New Roman"/>
                <a:cs typeface="Times New Roman"/>
              </a:rPr>
              <a:t>n </a:t>
            </a:r>
            <a:r>
              <a:rPr lang="ro-RO" sz="2811" dirty="0" smtClean="0">
                <a:latin typeface="Times New Roman"/>
                <a:cs typeface="Times New Roman"/>
              </a:rPr>
              <a:t>ț</a:t>
            </a:r>
            <a:r>
              <a:rPr lang="en-US" sz="2811" dirty="0" err="1" smtClean="0">
                <a:latin typeface="Times New Roman"/>
                <a:cs typeface="Times New Roman"/>
              </a:rPr>
              <a:t>ar</a:t>
            </a:r>
            <a:r>
              <a:rPr lang="ro-RO" sz="2811" dirty="0" smtClean="0">
                <a:latin typeface="Times New Roman"/>
                <a:cs typeface="Times New Roman"/>
              </a:rPr>
              <a:t>ă</a:t>
            </a:r>
            <a:r>
              <a:rPr lang="en-US" sz="2811" dirty="0" smtClean="0">
                <a:latin typeface="Times New Roman"/>
                <a:cs typeface="Times New Roman"/>
              </a:rPr>
              <a:t> </a:t>
            </a:r>
            <a:r>
              <a:rPr lang="en-US" sz="2811" dirty="0" err="1" smtClean="0">
                <a:latin typeface="Times New Roman"/>
                <a:cs typeface="Times New Roman"/>
              </a:rPr>
              <a:t>prin</a:t>
            </a:r>
            <a:r>
              <a:rPr lang="en-US" sz="2811" dirty="0" smtClean="0">
                <a:latin typeface="Times New Roman"/>
                <a:cs typeface="Times New Roman"/>
              </a:rPr>
              <a:t> </a:t>
            </a:r>
            <a:r>
              <a:rPr lang="en-US" sz="2811" dirty="0" err="1" smtClean="0">
                <a:latin typeface="Times New Roman"/>
                <a:cs typeface="Times New Roman"/>
              </a:rPr>
              <a:t>asigurarea</a:t>
            </a:r>
            <a:r>
              <a:rPr lang="en-US" sz="2811" dirty="0" smtClean="0">
                <a:latin typeface="Times New Roman"/>
                <a:cs typeface="Times New Roman"/>
              </a:rPr>
              <a:t> </a:t>
            </a:r>
            <a:r>
              <a:rPr lang="en-US" sz="2811" dirty="0" err="1" smtClean="0">
                <a:latin typeface="Times New Roman"/>
                <a:cs typeface="Times New Roman"/>
              </a:rPr>
              <a:t>calit</a:t>
            </a:r>
            <a:r>
              <a:rPr lang="ro-RO" sz="2811" dirty="0" smtClean="0">
                <a:latin typeface="Times New Roman"/>
                <a:cs typeface="Times New Roman"/>
              </a:rPr>
              <a:t>ăți</a:t>
            </a:r>
            <a:r>
              <a:rPr lang="en-US" sz="2811" dirty="0" err="1" smtClean="0">
                <a:latin typeface="Times New Roman"/>
                <a:cs typeface="Times New Roman"/>
              </a:rPr>
              <a:t>i</a:t>
            </a:r>
            <a:r>
              <a:rPr lang="en-US" sz="2811" dirty="0" smtClean="0">
                <a:latin typeface="Times New Roman"/>
                <a:cs typeface="Times New Roman"/>
              </a:rPr>
              <a:t>;</a:t>
            </a:r>
          </a:p>
          <a:p>
            <a:pPr algn="just">
              <a:buNone/>
            </a:pPr>
            <a:endParaRPr lang="en-US" sz="2811" dirty="0" smtClean="0">
              <a:latin typeface="Times New Roman"/>
              <a:cs typeface="Times New Roman"/>
            </a:endParaRPr>
          </a:p>
          <a:p>
            <a:pPr algn="just"/>
            <a:r>
              <a:rPr lang="en-US" sz="2811" dirty="0" smtClean="0">
                <a:latin typeface="Times New Roman"/>
                <a:cs typeface="Times New Roman"/>
              </a:rPr>
              <a:t>2.</a:t>
            </a:r>
            <a:r>
              <a:rPr lang="ro-RO" sz="2811" dirty="0" smtClean="0">
                <a:latin typeface="Times New Roman"/>
                <a:cs typeface="Times New Roman"/>
              </a:rPr>
              <a:t> M</a:t>
            </a:r>
            <a:r>
              <a:rPr lang="en-US" sz="2811" dirty="0" err="1" smtClean="0">
                <a:latin typeface="Times New Roman"/>
                <a:cs typeface="Times New Roman"/>
              </a:rPr>
              <a:t>obilitatea</a:t>
            </a:r>
            <a:r>
              <a:rPr lang="en-US" sz="2811" dirty="0" smtClean="0">
                <a:latin typeface="Times New Roman"/>
                <a:cs typeface="Times New Roman"/>
              </a:rPr>
              <a:t> </a:t>
            </a:r>
            <a:r>
              <a:rPr lang="en-US" sz="2811" dirty="0" err="1" smtClean="0">
                <a:latin typeface="Times New Roman"/>
                <a:cs typeface="Times New Roman"/>
              </a:rPr>
              <a:t>absolven</a:t>
            </a:r>
            <a:r>
              <a:rPr lang="ro-RO" sz="2811" dirty="0" smtClean="0">
                <a:latin typeface="Times New Roman"/>
                <a:cs typeface="Times New Roman"/>
              </a:rPr>
              <a:t>ț</a:t>
            </a:r>
            <a:r>
              <a:rPr lang="en-US" sz="2811" dirty="0" err="1" smtClean="0">
                <a:latin typeface="Times New Roman"/>
                <a:cs typeface="Times New Roman"/>
              </a:rPr>
              <a:t>ilor</a:t>
            </a:r>
            <a:r>
              <a:rPr lang="en-US" sz="2811" dirty="0" smtClean="0">
                <a:latin typeface="Times New Roman"/>
                <a:cs typeface="Times New Roman"/>
              </a:rPr>
              <a:t> </a:t>
            </a:r>
            <a:r>
              <a:rPr lang="en-US" sz="2811" dirty="0" err="1" smtClean="0">
                <a:latin typeface="Times New Roman"/>
                <a:cs typeface="Times New Roman"/>
              </a:rPr>
              <a:t>prin</a:t>
            </a:r>
            <a:r>
              <a:rPr lang="en-US" sz="2811" dirty="0" smtClean="0">
                <a:latin typeface="Times New Roman"/>
                <a:cs typeface="Times New Roman"/>
              </a:rPr>
              <a:t> </a:t>
            </a:r>
            <a:r>
              <a:rPr lang="en-US" sz="2811" dirty="0" err="1" smtClean="0">
                <a:latin typeface="Times New Roman"/>
                <a:cs typeface="Times New Roman"/>
              </a:rPr>
              <a:t>aplicarea</a:t>
            </a:r>
            <a:r>
              <a:rPr lang="en-US" sz="2811" dirty="0" smtClean="0">
                <a:latin typeface="Times New Roman"/>
                <a:cs typeface="Times New Roman"/>
              </a:rPr>
              <a:t> </a:t>
            </a:r>
            <a:r>
              <a:rPr lang="en-US" sz="2811" dirty="0" err="1" smtClean="0">
                <a:latin typeface="Times New Roman"/>
                <a:cs typeface="Times New Roman"/>
              </a:rPr>
              <a:t>sistemului</a:t>
            </a:r>
            <a:r>
              <a:rPr lang="en-US" sz="2811" dirty="0" smtClean="0">
                <a:latin typeface="Times New Roman"/>
                <a:cs typeface="Times New Roman"/>
              </a:rPr>
              <a:t> EUROPASS;</a:t>
            </a:r>
          </a:p>
          <a:p>
            <a:pPr algn="just">
              <a:buNone/>
            </a:pPr>
            <a:endParaRPr lang="en-US" sz="2811" dirty="0" smtClean="0">
              <a:latin typeface="Times New Roman"/>
              <a:cs typeface="Times New Roman"/>
            </a:endParaRPr>
          </a:p>
          <a:p>
            <a:pPr algn="just"/>
            <a:r>
              <a:rPr lang="en-US" sz="2811" dirty="0" smtClean="0">
                <a:latin typeface="Times New Roman"/>
                <a:cs typeface="Times New Roman"/>
              </a:rPr>
              <a:t>3.</a:t>
            </a:r>
            <a:r>
              <a:rPr lang="ro-RO" sz="2811" dirty="0" smtClean="0">
                <a:latin typeface="Times New Roman"/>
                <a:cs typeface="Times New Roman"/>
              </a:rPr>
              <a:t> C</a:t>
            </a:r>
            <a:r>
              <a:rPr lang="en-US" sz="2811" dirty="0" smtClean="0">
                <a:latin typeface="Times New Roman"/>
                <a:cs typeface="Times New Roman"/>
              </a:rPr>
              <a:t>re</a:t>
            </a:r>
            <a:r>
              <a:rPr lang="ro-RO" sz="2811" dirty="0" smtClean="0">
                <a:latin typeface="Times New Roman"/>
                <a:cs typeface="Times New Roman"/>
              </a:rPr>
              <a:t>ș</a:t>
            </a:r>
            <a:r>
              <a:rPr lang="en-US" sz="2811" dirty="0" err="1" smtClean="0">
                <a:latin typeface="Times New Roman"/>
                <a:cs typeface="Times New Roman"/>
              </a:rPr>
              <a:t>terea</a:t>
            </a:r>
            <a:r>
              <a:rPr lang="en-US" sz="2811" dirty="0" smtClean="0">
                <a:latin typeface="Times New Roman"/>
                <a:cs typeface="Times New Roman"/>
              </a:rPr>
              <a:t> </a:t>
            </a:r>
            <a:r>
              <a:rPr lang="en-US" sz="2811" dirty="0" err="1" smtClean="0">
                <a:latin typeface="Times New Roman"/>
                <a:cs typeface="Times New Roman"/>
              </a:rPr>
              <a:t>calit</a:t>
            </a:r>
            <a:r>
              <a:rPr lang="ro-RO" sz="2811" dirty="0" smtClean="0">
                <a:latin typeface="Times New Roman"/>
                <a:cs typeface="Times New Roman"/>
              </a:rPr>
              <a:t>ății</a:t>
            </a:r>
            <a:r>
              <a:rPr lang="en-US" sz="2811" dirty="0" smtClean="0">
                <a:latin typeface="Times New Roman"/>
                <a:cs typeface="Times New Roman"/>
              </a:rPr>
              <a:t> </a:t>
            </a:r>
            <a:r>
              <a:rPr lang="en-US" sz="2811" dirty="0" err="1" smtClean="0">
                <a:latin typeface="Times New Roman"/>
                <a:cs typeface="Times New Roman"/>
              </a:rPr>
              <a:t>prin</a:t>
            </a:r>
            <a:r>
              <a:rPr lang="en-US" sz="2811" dirty="0" smtClean="0">
                <a:latin typeface="Times New Roman"/>
                <a:cs typeface="Times New Roman"/>
              </a:rPr>
              <a:t> </a:t>
            </a:r>
            <a:r>
              <a:rPr lang="en-US" sz="2811" dirty="0" err="1" smtClean="0">
                <a:latin typeface="Times New Roman"/>
                <a:cs typeface="Times New Roman"/>
              </a:rPr>
              <a:t>standarde</a:t>
            </a:r>
            <a:r>
              <a:rPr lang="en-US" sz="2811" dirty="0" smtClean="0">
                <a:latin typeface="Times New Roman"/>
                <a:cs typeface="Times New Roman"/>
              </a:rPr>
              <a:t> </a:t>
            </a:r>
            <a:r>
              <a:rPr lang="en-US" sz="2811" dirty="0" err="1" smtClean="0">
                <a:latin typeface="Times New Roman"/>
                <a:cs typeface="Times New Roman"/>
              </a:rPr>
              <a:t>ocupa</a:t>
            </a:r>
            <a:r>
              <a:rPr lang="ro-RO" sz="2811" dirty="0" smtClean="0">
                <a:latin typeface="Times New Roman"/>
                <a:cs typeface="Times New Roman"/>
              </a:rPr>
              <a:t>ț</a:t>
            </a:r>
            <a:r>
              <a:rPr lang="en-US" sz="2811" dirty="0" err="1" smtClean="0">
                <a:latin typeface="Times New Roman"/>
                <a:cs typeface="Times New Roman"/>
              </a:rPr>
              <a:t>ionale</a:t>
            </a:r>
            <a:r>
              <a:rPr lang="en-US" sz="2811" dirty="0" smtClean="0">
                <a:latin typeface="Times New Roman"/>
                <a:cs typeface="Times New Roman"/>
              </a:rPr>
              <a:t> </a:t>
            </a:r>
            <a:r>
              <a:rPr lang="en-US" sz="2811" dirty="0" err="1" smtClean="0">
                <a:latin typeface="Times New Roman"/>
                <a:cs typeface="Times New Roman"/>
              </a:rPr>
              <a:t>pentru</a:t>
            </a:r>
            <a:r>
              <a:rPr lang="en-US" sz="2811" dirty="0" smtClean="0">
                <a:latin typeface="Times New Roman"/>
                <a:cs typeface="Times New Roman"/>
              </a:rPr>
              <a:t> </a:t>
            </a:r>
            <a:r>
              <a:rPr lang="en-US" sz="2811" dirty="0" err="1" smtClean="0">
                <a:latin typeface="Times New Roman"/>
                <a:cs typeface="Times New Roman"/>
              </a:rPr>
              <a:t>educa</a:t>
            </a:r>
            <a:r>
              <a:rPr lang="ro-RO" sz="2811" dirty="0" smtClean="0">
                <a:latin typeface="Times New Roman"/>
                <a:cs typeface="Times New Roman"/>
              </a:rPr>
              <a:t>ț</a:t>
            </a:r>
            <a:r>
              <a:rPr lang="en-US" sz="2811" dirty="0" err="1" smtClean="0">
                <a:latin typeface="Times New Roman"/>
                <a:cs typeface="Times New Roman"/>
              </a:rPr>
              <a:t>ie</a:t>
            </a:r>
            <a:r>
              <a:rPr lang="en-US" sz="2811" dirty="0" smtClean="0">
                <a:latin typeface="Times New Roman"/>
                <a:cs typeface="Times New Roman"/>
              </a:rPr>
              <a:t> </a:t>
            </a:r>
            <a:r>
              <a:rPr lang="ro-RO" sz="2811" dirty="0" smtClean="0">
                <a:latin typeface="Times New Roman"/>
                <a:cs typeface="Times New Roman"/>
              </a:rPr>
              <a:t>ș</a:t>
            </a:r>
            <a:r>
              <a:rPr lang="en-US" sz="2811" dirty="0" err="1" smtClean="0">
                <a:latin typeface="Times New Roman"/>
                <a:cs typeface="Times New Roman"/>
              </a:rPr>
              <a:t>i</a:t>
            </a:r>
            <a:r>
              <a:rPr lang="en-US" sz="2811" dirty="0" smtClean="0">
                <a:latin typeface="Times New Roman"/>
                <a:cs typeface="Times New Roman"/>
              </a:rPr>
              <a:t> </a:t>
            </a:r>
            <a:r>
              <a:rPr lang="en-US" sz="2811" dirty="0" err="1" smtClean="0">
                <a:latin typeface="Times New Roman"/>
                <a:cs typeface="Times New Roman"/>
              </a:rPr>
              <a:t>formare</a:t>
            </a:r>
            <a:r>
              <a:rPr lang="en-US" sz="2811" dirty="0" smtClean="0">
                <a:latin typeface="Times New Roman"/>
                <a:cs typeface="Times New Roman"/>
              </a:rPr>
              <a:t> </a:t>
            </a:r>
            <a:r>
              <a:rPr lang="en-US" sz="2811" dirty="0" err="1" smtClean="0">
                <a:latin typeface="Times New Roman"/>
                <a:cs typeface="Times New Roman"/>
              </a:rPr>
              <a:t>profesională</a:t>
            </a:r>
            <a:r>
              <a:rPr lang="en-US" sz="2811" dirty="0" smtClean="0">
                <a:latin typeface="Times New Roman"/>
                <a:cs typeface="Times New Roman"/>
              </a:rPr>
              <a:t>;</a:t>
            </a:r>
          </a:p>
          <a:p>
            <a:pPr algn="just">
              <a:buNone/>
            </a:pPr>
            <a:endParaRPr lang="en-US" sz="2811" dirty="0" smtClean="0">
              <a:latin typeface="Times New Roman"/>
              <a:cs typeface="Times New Roman"/>
            </a:endParaRPr>
          </a:p>
          <a:p>
            <a:pPr algn="just"/>
            <a:r>
              <a:rPr lang="en-US" sz="2811" dirty="0" smtClean="0">
                <a:latin typeface="Times New Roman"/>
                <a:cs typeface="Times New Roman"/>
              </a:rPr>
              <a:t>4.</a:t>
            </a:r>
            <a:r>
              <a:rPr lang="ro-RO" sz="2811" dirty="0" smtClean="0">
                <a:latin typeface="Times New Roman"/>
                <a:cs typeface="Times New Roman"/>
              </a:rPr>
              <a:t> M</a:t>
            </a:r>
            <a:r>
              <a:rPr lang="en-US" sz="2811" dirty="0" err="1" smtClean="0">
                <a:latin typeface="Times New Roman"/>
                <a:cs typeface="Times New Roman"/>
              </a:rPr>
              <a:t>onitorizarea</a:t>
            </a:r>
            <a:r>
              <a:rPr lang="en-US" sz="2811" dirty="0" smtClean="0">
                <a:latin typeface="Times New Roman"/>
                <a:cs typeface="Times New Roman"/>
              </a:rPr>
              <a:t> </a:t>
            </a:r>
            <a:r>
              <a:rPr lang="en-US" sz="2811" dirty="0" err="1" smtClean="0">
                <a:latin typeface="Times New Roman"/>
                <a:cs typeface="Times New Roman"/>
              </a:rPr>
              <a:t>sistemului</a:t>
            </a:r>
            <a:r>
              <a:rPr lang="en-US" sz="2811" dirty="0" smtClean="0">
                <a:latin typeface="Times New Roman"/>
                <a:cs typeface="Times New Roman"/>
              </a:rPr>
              <a:t> de </a:t>
            </a:r>
            <a:r>
              <a:rPr lang="en-US" sz="2811" dirty="0" err="1" smtClean="0">
                <a:latin typeface="Times New Roman"/>
                <a:cs typeface="Times New Roman"/>
              </a:rPr>
              <a:t>formare</a:t>
            </a:r>
            <a:r>
              <a:rPr lang="en-US" sz="2811" dirty="0" smtClean="0">
                <a:latin typeface="Times New Roman"/>
                <a:cs typeface="Times New Roman"/>
              </a:rPr>
              <a:t> </a:t>
            </a:r>
            <a:r>
              <a:rPr lang="en-US" sz="2811" dirty="0" err="1" smtClean="0">
                <a:latin typeface="Times New Roman"/>
                <a:cs typeface="Times New Roman"/>
              </a:rPr>
              <a:t>profesional</a:t>
            </a:r>
            <a:r>
              <a:rPr lang="ro-RO" sz="2811" dirty="0" smtClean="0">
                <a:latin typeface="Times New Roman"/>
                <a:cs typeface="Times New Roman"/>
              </a:rPr>
              <a:t>ă</a:t>
            </a:r>
            <a:r>
              <a:rPr lang="en-US" sz="2811" dirty="0" smtClean="0">
                <a:latin typeface="Times New Roman"/>
                <a:cs typeface="Times New Roman"/>
              </a:rPr>
              <a:t> </a:t>
            </a:r>
            <a:r>
              <a:rPr lang="ro-RO" sz="2811" dirty="0" smtClean="0">
                <a:latin typeface="Times New Roman"/>
                <a:cs typeface="Times New Roman"/>
              </a:rPr>
              <a:t>ș</a:t>
            </a:r>
            <a:r>
              <a:rPr lang="en-US" sz="2811" dirty="0" err="1" smtClean="0">
                <a:latin typeface="Times New Roman"/>
                <a:cs typeface="Times New Roman"/>
              </a:rPr>
              <a:t>i</a:t>
            </a:r>
            <a:r>
              <a:rPr lang="en-US" sz="2811" dirty="0" smtClean="0">
                <a:latin typeface="Times New Roman"/>
                <a:cs typeface="Times New Roman"/>
              </a:rPr>
              <a:t> de </a:t>
            </a:r>
            <a:r>
              <a:rPr lang="en-US" sz="2811" dirty="0" err="1" smtClean="0">
                <a:latin typeface="Times New Roman"/>
                <a:cs typeface="Times New Roman"/>
              </a:rPr>
              <a:t>raportare</a:t>
            </a:r>
            <a:r>
              <a:rPr lang="en-US" sz="2811" dirty="0" smtClean="0">
                <a:latin typeface="Times New Roman"/>
                <a:cs typeface="Times New Roman"/>
              </a:rPr>
              <a:t>;</a:t>
            </a:r>
          </a:p>
          <a:p>
            <a:pPr algn="just">
              <a:buNone/>
            </a:pPr>
            <a:endParaRPr lang="en-US" sz="2811" dirty="0" smtClean="0">
              <a:latin typeface="Times New Roman"/>
              <a:cs typeface="Times New Roman"/>
            </a:endParaRPr>
          </a:p>
          <a:p>
            <a:pPr algn="just"/>
            <a:r>
              <a:rPr lang="en-US" sz="2811" dirty="0" smtClean="0">
                <a:latin typeface="Times New Roman"/>
                <a:cs typeface="Times New Roman"/>
              </a:rPr>
              <a:t>5.</a:t>
            </a:r>
            <a:r>
              <a:rPr lang="ro-RO" sz="2811" dirty="0" smtClean="0">
                <a:latin typeface="Times New Roman"/>
                <a:cs typeface="Times New Roman"/>
              </a:rPr>
              <a:t> I</a:t>
            </a:r>
            <a:r>
              <a:rPr lang="en-US" sz="2811" dirty="0" err="1" smtClean="0">
                <a:latin typeface="Times New Roman"/>
                <a:cs typeface="Times New Roman"/>
              </a:rPr>
              <a:t>nformarea</a:t>
            </a:r>
            <a:r>
              <a:rPr lang="en-US" sz="2811" dirty="0" smtClean="0">
                <a:latin typeface="Times New Roman"/>
                <a:cs typeface="Times New Roman"/>
              </a:rPr>
              <a:t> </a:t>
            </a:r>
            <a:r>
              <a:rPr lang="en-US" sz="2811" dirty="0" err="1" smtClean="0">
                <a:latin typeface="Times New Roman"/>
                <a:cs typeface="Times New Roman"/>
              </a:rPr>
              <a:t>publicului</a:t>
            </a:r>
            <a:r>
              <a:rPr lang="en-US" sz="2811" dirty="0" smtClean="0">
                <a:latin typeface="Times New Roman"/>
                <a:cs typeface="Times New Roman"/>
              </a:rPr>
              <a:t> </a:t>
            </a:r>
            <a:r>
              <a:rPr lang="en-US" sz="2811" dirty="0" err="1" smtClean="0">
                <a:latin typeface="Times New Roman"/>
                <a:cs typeface="Times New Roman"/>
              </a:rPr>
              <a:t>despre</a:t>
            </a:r>
            <a:r>
              <a:rPr lang="en-US" sz="2811" dirty="0" smtClean="0">
                <a:latin typeface="Times New Roman"/>
                <a:cs typeface="Times New Roman"/>
              </a:rPr>
              <a:t> </a:t>
            </a:r>
            <a:r>
              <a:rPr lang="en-US" sz="2811" dirty="0" err="1" smtClean="0">
                <a:latin typeface="Times New Roman"/>
                <a:cs typeface="Times New Roman"/>
              </a:rPr>
              <a:t>formarea</a:t>
            </a:r>
            <a:r>
              <a:rPr lang="en-US" sz="2811" dirty="0" smtClean="0">
                <a:latin typeface="Times New Roman"/>
                <a:cs typeface="Times New Roman"/>
              </a:rPr>
              <a:t> </a:t>
            </a:r>
            <a:r>
              <a:rPr lang="en-US" sz="2811" dirty="0" err="1" smtClean="0">
                <a:latin typeface="Times New Roman"/>
                <a:cs typeface="Times New Roman"/>
              </a:rPr>
              <a:t>profesional</a:t>
            </a:r>
            <a:r>
              <a:rPr lang="ro-RO" sz="2811" dirty="0" smtClean="0">
                <a:latin typeface="Times New Roman"/>
                <a:cs typeface="Times New Roman"/>
              </a:rPr>
              <a:t>ă</a:t>
            </a:r>
            <a:r>
              <a:rPr lang="en-US" sz="2811" dirty="0" smtClean="0">
                <a:latin typeface="Times New Roman"/>
                <a:cs typeface="Times New Roman"/>
              </a:rPr>
              <a:t> </a:t>
            </a:r>
            <a:r>
              <a:rPr lang="ro-RO" sz="2811" dirty="0" smtClean="0">
                <a:latin typeface="Times New Roman"/>
                <a:cs typeface="Times New Roman"/>
              </a:rPr>
              <a:t>ș</a:t>
            </a:r>
            <a:r>
              <a:rPr lang="en-US" sz="2811" dirty="0" err="1" smtClean="0">
                <a:latin typeface="Times New Roman"/>
                <a:cs typeface="Times New Roman"/>
              </a:rPr>
              <a:t>i</a:t>
            </a:r>
            <a:r>
              <a:rPr lang="en-US" sz="2811" dirty="0" smtClean="0">
                <a:latin typeface="Times New Roman"/>
                <a:cs typeface="Times New Roman"/>
              </a:rPr>
              <a:t> </a:t>
            </a:r>
            <a:r>
              <a:rPr lang="en-US" sz="2811" dirty="0" err="1" smtClean="0">
                <a:latin typeface="Times New Roman"/>
                <a:cs typeface="Times New Roman"/>
              </a:rPr>
              <a:t>utilitatea</a:t>
            </a:r>
            <a:r>
              <a:rPr lang="en-US" sz="2811" dirty="0" smtClean="0">
                <a:latin typeface="Times New Roman"/>
                <a:cs typeface="Times New Roman"/>
              </a:rPr>
              <a:t> </a:t>
            </a:r>
            <a:r>
              <a:rPr lang="en-US" sz="2811" dirty="0" err="1" smtClean="0">
                <a:latin typeface="Times New Roman"/>
                <a:cs typeface="Times New Roman"/>
              </a:rPr>
              <a:t>acesteia</a:t>
            </a:r>
            <a:r>
              <a:rPr lang="en-US" sz="2811" dirty="0" smtClean="0">
                <a:latin typeface="Times New Roman"/>
                <a:cs typeface="Times New Roman"/>
              </a:rPr>
              <a:t>.</a:t>
            </a:r>
          </a:p>
          <a:p>
            <a:pPr>
              <a:lnSpc>
                <a:spcPct val="110000"/>
              </a:lnSpc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0" rIns="0" bIns="0" anchor="ctr">
            <a:noAutofit/>
          </a:bodyPr>
          <a:lstStyle/>
          <a:p>
            <a:pPr marL="11128" algn="ctr">
              <a:lnSpc>
                <a:spcPts val="2979"/>
              </a:lnSpc>
              <a:spcBef>
                <a:spcPts val="153"/>
              </a:spcBef>
            </a:pPr>
            <a:r>
              <a:rPr lang="en-US" sz="3200" b="1" dirty="0" smtClean="0">
                <a:solidFill>
                  <a:srgbClr val="404E5F"/>
                </a:solidFill>
                <a:latin typeface="Times New Roman"/>
                <a:cs typeface="Times New Roman"/>
              </a:rPr>
              <a:t>III. </a:t>
            </a:r>
            <a:r>
              <a:rPr lang="en-US" sz="3200" b="1" dirty="0" err="1" smtClean="0">
                <a:solidFill>
                  <a:srgbClr val="404E5F"/>
                </a:solidFill>
                <a:latin typeface="Times New Roman"/>
                <a:cs typeface="Times New Roman"/>
              </a:rPr>
              <a:t>Strategia</a:t>
            </a:r>
            <a:r>
              <a:rPr lang="en-US" sz="3200" b="1" dirty="0" smtClean="0">
                <a:solidFill>
                  <a:srgbClr val="404E5F"/>
                </a:solidFill>
                <a:latin typeface="Times New Roman"/>
                <a:cs typeface="Times New Roman"/>
              </a:rPr>
              <a:t> ANC </a:t>
            </a:r>
            <a:r>
              <a:rPr lang="en-US" sz="3200" b="1" dirty="0" err="1" smtClean="0">
                <a:solidFill>
                  <a:srgbClr val="404E5F"/>
                </a:solidFill>
                <a:latin typeface="Times New Roman"/>
                <a:cs typeface="Times New Roman"/>
              </a:rPr>
              <a:t>în</a:t>
            </a:r>
            <a:r>
              <a:rPr lang="en-US" sz="3200" b="1" dirty="0" smtClean="0">
                <a:solidFill>
                  <a:srgbClr val="404E5F"/>
                </a:solidFill>
                <a:latin typeface="Times New Roman"/>
                <a:cs typeface="Times New Roman"/>
              </a:rPr>
              <a:t> 5 </a:t>
            </a:r>
            <a:r>
              <a:rPr lang="en-US" sz="3200" b="1" dirty="0" err="1" smtClean="0">
                <a:solidFill>
                  <a:srgbClr val="404E5F"/>
                </a:solidFill>
                <a:latin typeface="Times New Roman"/>
                <a:cs typeface="Times New Roman"/>
              </a:rPr>
              <a:t>pași</a:t>
            </a:r>
            <a:endParaRPr lang="en-US" sz="3200" b="1" dirty="0" smtClean="0">
              <a:solidFill>
                <a:srgbClr val="404E5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285074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444538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1915" y="109601"/>
          <a:ext cx="9062085" cy="6748399"/>
        </p:xfrm>
        <a:graphic>
          <a:graphicData uri="http://schemas.openxmlformats.org/drawingml/2006/table">
            <a:tbl>
              <a:tblPr/>
              <a:tblGrid>
                <a:gridCol w="2280285"/>
                <a:gridCol w="3276600"/>
                <a:gridCol w="3505200"/>
              </a:tblGrid>
              <a:tr h="3713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Calibri"/>
                          <a:cs typeface="Times New Roman"/>
                        </a:rPr>
                        <a:t>Domeniu</a:t>
                      </a: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 general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Calibri"/>
                          <a:cs typeface="Times New Roman"/>
                        </a:rPr>
                        <a:t>Domeniu</a:t>
                      </a: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Times New Roman"/>
                          <a:ea typeface="Calibri"/>
                          <a:cs typeface="Times New Roman"/>
                        </a:rPr>
                        <a:t>restrâns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Calibri"/>
                          <a:cs typeface="Times New Roman"/>
                        </a:rPr>
                        <a:t>Domeniu</a:t>
                      </a:r>
                      <a:r>
                        <a:rPr lang="en-US" sz="20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Times New Roman"/>
                          <a:ea typeface="Calibri"/>
                          <a:cs typeface="Times New Roman"/>
                        </a:rPr>
                        <a:t>detaliat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</a:tr>
              <a:tr h="1893042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00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Programe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calificări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generice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001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Programe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calificări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bază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0011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Programe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calificări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bază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Programe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generale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bază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preşcolare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elementare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primare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secundare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etc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063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002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Competențe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lingvistice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numerice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0021Competențe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lingvistice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numerice</a:t>
                      </a:r>
                      <a:r>
                        <a:rPr lang="en-US" sz="20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dirty="0" err="1">
                          <a:latin typeface="Times New Roman"/>
                          <a:ea typeface="Calibri"/>
                          <a:cs typeface="Times New Roman"/>
                        </a:rPr>
                        <a:t>Alfabetizare</a:t>
                      </a:r>
                      <a:r>
                        <a:rPr lang="en-US" sz="20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20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ea typeface="Calibri"/>
                          <a:cs typeface="Times New Roman"/>
                        </a:rPr>
                        <a:t>aritmetică</a:t>
                      </a:r>
                      <a:r>
                        <a:rPr lang="en-US" sz="20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ea typeface="Calibri"/>
                          <a:cs typeface="Times New Roman"/>
                        </a:rPr>
                        <a:t>simplă</a:t>
                      </a:r>
                      <a:r>
                        <a:rPr lang="en-US" sz="20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2000" i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Times New Roman"/>
                          <a:ea typeface="Calibri"/>
                          <a:cs typeface="Times New Roman"/>
                        </a:rPr>
                        <a:t>funcţională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776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003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Dezvoltarea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competențele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personale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0031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Dezvoltarea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personală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competențele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Îmbunătăţirea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abilităţilor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personale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, de ex.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capacităţi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comportament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abilităţi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intelectuale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capacităţi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organizatorice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personale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programe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orientare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în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viaţă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" y="76200"/>
          <a:ext cx="9143998" cy="6781800"/>
        </p:xfrm>
        <a:graphic>
          <a:graphicData uri="http://schemas.openxmlformats.org/drawingml/2006/table">
            <a:tbl>
              <a:tblPr/>
              <a:tblGrid>
                <a:gridCol w="1813034"/>
                <a:gridCol w="3310758"/>
                <a:gridCol w="4020206"/>
              </a:tblGrid>
              <a:tr h="1928071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01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Educația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34" marR="5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011Educația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34" marR="5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0111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Științele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educației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dezvoltarea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educaţiei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în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subiecţi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non-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profesionali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profesionali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Cunoştinţe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educaţionale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testare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măsurare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cercetare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educaţională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alte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ştiinţe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ale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educaţiei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34" marR="5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8537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34" marR="5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0112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Formarea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cadrelor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didactice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preșcolare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i="1" dirty="0">
                          <a:latin typeface="Calibri"/>
                          <a:ea typeface="Calibri"/>
                          <a:cs typeface="Times New Roman"/>
                        </a:rPr>
                        <a:t>Pregătirea didactică pentru pre-şcoală, grădiniţă, şcoala elementară,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0113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Formarea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profesorilor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fără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obiectul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specializării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0114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Formarea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profesorilor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cu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obiectul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specializării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800" i="1" dirty="0">
                          <a:latin typeface="Calibri"/>
                          <a:ea typeface="Calibri"/>
                          <a:cs typeface="Times New Roman"/>
                        </a:rPr>
                        <a:t>Pregătirea didactică pentru școală profesională, practică, non-profesională, educaţia adulţilor, formatori de cadre didactice şi pentru copii cu handicap.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Programe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formare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a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profesorilor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generale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specializate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34" marR="55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4000" cy="6781801"/>
        </p:xfrm>
        <a:graphic>
          <a:graphicData uri="http://schemas.openxmlformats.org/drawingml/2006/table">
            <a:tbl>
              <a:tblPr/>
              <a:tblGrid>
                <a:gridCol w="2579077"/>
                <a:gridCol w="2813538"/>
                <a:gridCol w="3751385"/>
              </a:tblGrid>
              <a:tr h="2236784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02 Arte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Științe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umaniste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021 Arte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0211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Tehnici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audiovizuale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producția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media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Arte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grafice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audio-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vizuale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fotografia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cinematografia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producţia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muzicală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, radio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televiziune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tipografie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publicaţii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487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0212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Modă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, Design interior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industrial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255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0213 Arte frumoase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i="1">
                          <a:latin typeface="Calibri"/>
                          <a:ea typeface="Calibri"/>
                          <a:cs typeface="Times New Roman"/>
                        </a:rPr>
                        <a:t>Arte frumoase: desen, pictură, sculptură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118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0214 Meșteșuguri</a:t>
                      </a:r>
                      <a:r>
                        <a:rPr lang="en-US" sz="2000" i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>
                          <a:latin typeface="Calibri"/>
                          <a:ea typeface="Calibri"/>
                          <a:cs typeface="Times New Roman"/>
                        </a:rPr>
                        <a:t>Decoraţiuni; meşteşuguri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6293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215 Arte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performante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Muzică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i="1" dirty="0">
                          <a:latin typeface="Calibri"/>
                          <a:ea typeface="Calibri"/>
                          <a:cs typeface="Times New Roman"/>
                        </a:rPr>
                        <a:t>Arte performante; muzică, dramă, dans, circ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52400"/>
          <a:ext cx="9144000" cy="6705601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51018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022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Științe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umaniste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exceptând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limbile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0221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Religie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teologie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488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0222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Istorie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arheologie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875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0223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Filosofie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etică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7725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023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Limbi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0231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Achiziția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competențe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lingvistice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i="1" dirty="0" err="1">
                          <a:latin typeface="Calibri"/>
                          <a:ea typeface="Calibri"/>
                          <a:cs typeface="Times New Roman"/>
                        </a:rPr>
                        <a:t>Traducere</a:t>
                      </a:r>
                      <a:r>
                        <a:rPr lang="fr-FR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2000" i="1" dirty="0" err="1">
                          <a:latin typeface="Calibri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fr-FR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2000" i="1" dirty="0" err="1">
                          <a:latin typeface="Calibri"/>
                          <a:ea typeface="Calibri"/>
                          <a:cs typeface="Times New Roman"/>
                        </a:rPr>
                        <a:t>interpretariat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Limbi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străine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culturi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limbi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vii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sau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‚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moarte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’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literatura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lor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studii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2818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0232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Literatură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lingvistică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i="1" dirty="0" err="1">
                          <a:latin typeface="Calibri"/>
                          <a:ea typeface="Calibri"/>
                          <a:cs typeface="Times New Roman"/>
                        </a:rPr>
                        <a:t>Limbi</a:t>
                      </a:r>
                      <a:r>
                        <a:rPr lang="fr-FR" sz="2000" i="1" dirty="0">
                          <a:latin typeface="Calibri"/>
                          <a:ea typeface="Calibri"/>
                          <a:cs typeface="Times New Roman"/>
                        </a:rPr>
                        <a:t> native: </a:t>
                      </a:r>
                      <a:r>
                        <a:rPr lang="fr-FR" sz="2000" i="1" dirty="0" err="1">
                          <a:latin typeface="Calibri"/>
                          <a:ea typeface="Calibri"/>
                          <a:cs typeface="Times New Roman"/>
                        </a:rPr>
                        <a:t>curente</a:t>
                      </a:r>
                      <a:r>
                        <a:rPr lang="fr-FR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2000" i="1" dirty="0" err="1">
                          <a:latin typeface="Calibri"/>
                          <a:ea typeface="Calibri"/>
                          <a:cs typeface="Times New Roman"/>
                        </a:rPr>
                        <a:t>sau</a:t>
                      </a:r>
                      <a:r>
                        <a:rPr lang="fr-FR" sz="2000" i="1" dirty="0">
                          <a:latin typeface="Calibri"/>
                          <a:ea typeface="Calibri"/>
                          <a:cs typeface="Times New Roman"/>
                        </a:rPr>
                        <a:t> materne </a:t>
                      </a:r>
                      <a:r>
                        <a:rPr lang="fr-FR" sz="2000" i="1" dirty="0" err="1">
                          <a:latin typeface="Calibri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fr-FR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2000" i="1" dirty="0" err="1">
                          <a:latin typeface="Calibri"/>
                          <a:ea typeface="Calibri"/>
                          <a:cs typeface="Times New Roman"/>
                        </a:rPr>
                        <a:t>literatura</a:t>
                      </a:r>
                      <a:r>
                        <a:rPr lang="fr-FR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2000" i="1" dirty="0" err="1">
                          <a:latin typeface="Calibri"/>
                          <a:ea typeface="Calibri"/>
                          <a:cs typeface="Times New Roman"/>
                        </a:rPr>
                        <a:t>lor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i="1" dirty="0" err="1">
                          <a:latin typeface="Calibri"/>
                          <a:ea typeface="Calibri"/>
                          <a:cs typeface="Times New Roman"/>
                        </a:rPr>
                        <a:t>Literatură</a:t>
                      </a:r>
                      <a:r>
                        <a:rPr lang="fr-FR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2000" i="1" dirty="0" err="1">
                          <a:latin typeface="Calibri"/>
                          <a:ea typeface="Calibri"/>
                          <a:cs typeface="Times New Roman"/>
                        </a:rPr>
                        <a:t>comparată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52401"/>
          <a:ext cx="9144000" cy="6705602"/>
        </p:xfrm>
        <a:graphic>
          <a:graphicData uri="http://schemas.openxmlformats.org/drawingml/2006/table">
            <a:tbl>
              <a:tblPr/>
              <a:tblGrid>
                <a:gridCol w="2443656"/>
                <a:gridCol w="2916620"/>
                <a:gridCol w="3783724"/>
              </a:tblGrid>
              <a:tr h="1436462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03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Științe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sociale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jurnalism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informație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45" marR="55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031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Științe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sociale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comportamentale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45" marR="55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0311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Economie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Economie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istorie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economică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geografie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economic (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excepţie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geografie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fizică</a:t>
                      </a:r>
                      <a:r>
                        <a:rPr lang="en-US" sz="1800" i="1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45" marR="55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099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0312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Științe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politice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civice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Ştiinţe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politice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studii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de pace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conflicte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drepturi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umane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45" marR="55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33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0313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Psihologie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45" marR="55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167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0314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Sociologie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studii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culturale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Sociologie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antropologie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excepţie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antropologie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fizică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),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etnologie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 dirty="0" err="1" smtClean="0">
                          <a:latin typeface="Calibri"/>
                          <a:ea typeface="Calibri"/>
                          <a:cs typeface="Times New Roman"/>
                        </a:rPr>
                        <a:t>futurologie</a:t>
                      </a:r>
                      <a:r>
                        <a:rPr lang="en-US" sz="1800" i="1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 dirty="0" err="1" smtClean="0">
                          <a:latin typeface="Calibri"/>
                          <a:ea typeface="Calibri"/>
                          <a:cs typeface="Times New Roman"/>
                        </a:rPr>
                        <a:t>demografie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45" marR="55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1700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845" marR="55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032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Jurnalism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informație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45" marR="55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0321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Jurnalism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reportaje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Jurnalism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Tehnici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documentare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45" marR="55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220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0322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Bibliotecă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studii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informații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arhive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318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Tehnician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bibliotecă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ştiinţă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tehnicieni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în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muzee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similar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Ştiinte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arhivare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45" marR="558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" y="76200"/>
          <a:ext cx="9067801" cy="6760319"/>
        </p:xfrm>
        <a:graphic>
          <a:graphicData uri="http://schemas.openxmlformats.org/drawingml/2006/table">
            <a:tbl>
              <a:tblPr/>
              <a:tblGrid>
                <a:gridCol w="2209801"/>
                <a:gridCol w="2895600"/>
                <a:gridCol w="3962400"/>
              </a:tblGrid>
              <a:tr h="588265">
                <a:tc row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04 </a:t>
                      </a:r>
                      <a:r>
                        <a:rPr lang="en-US" sz="1700" dirty="0" err="1">
                          <a:latin typeface="Times New Roman"/>
                          <a:ea typeface="Calibri"/>
                          <a:cs typeface="Times New Roman"/>
                        </a:rPr>
                        <a:t>Afaceri</a:t>
                      </a: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700" dirty="0" err="1">
                          <a:latin typeface="Times New Roman"/>
                          <a:ea typeface="Calibri"/>
                          <a:cs typeface="Times New Roman"/>
                        </a:rPr>
                        <a:t>administrație</a:t>
                      </a: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Calibri"/>
                          <a:cs typeface="Times New Roman"/>
                        </a:rPr>
                        <a:t>drept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6" marR="50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041 </a:t>
                      </a:r>
                      <a:r>
                        <a:rPr lang="en-US" sz="1700" dirty="0" err="1">
                          <a:latin typeface="Times New Roman"/>
                          <a:ea typeface="Calibri"/>
                          <a:cs typeface="Times New Roman"/>
                        </a:rPr>
                        <a:t>Afaceri</a:t>
                      </a: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Calibri"/>
                          <a:cs typeface="Times New Roman"/>
                        </a:rPr>
                        <a:t>administrație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6" marR="50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0411 </a:t>
                      </a:r>
                      <a:r>
                        <a:rPr lang="en-US" sz="1700" dirty="0" err="1">
                          <a:latin typeface="Times New Roman"/>
                          <a:ea typeface="Calibri"/>
                          <a:cs typeface="Times New Roman"/>
                        </a:rPr>
                        <a:t>Contabilitate</a:t>
                      </a: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Calibri"/>
                          <a:cs typeface="Times New Roman"/>
                        </a:rPr>
                        <a:t>taxe</a:t>
                      </a:r>
                      <a:r>
                        <a:rPr lang="en-US" sz="17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700" i="1" dirty="0">
                          <a:latin typeface="Calibri"/>
                          <a:ea typeface="Calibri"/>
                          <a:cs typeface="Times New Roman"/>
                        </a:rPr>
                        <a:t>Contabilitate, audit, conturi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6" marR="50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580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0412 </a:t>
                      </a:r>
                      <a:r>
                        <a:rPr lang="en-US" sz="1700" dirty="0" err="1">
                          <a:latin typeface="Times New Roman"/>
                          <a:ea typeface="Calibri"/>
                          <a:cs typeface="Times New Roman"/>
                        </a:rPr>
                        <a:t>Finanțe</a:t>
                      </a: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700" dirty="0" err="1">
                          <a:latin typeface="Times New Roman"/>
                          <a:ea typeface="Calibri"/>
                          <a:cs typeface="Times New Roman"/>
                        </a:rPr>
                        <a:t>bănci</a:t>
                      </a: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Calibri"/>
                          <a:cs typeface="Times New Roman"/>
                        </a:rPr>
                        <a:t>asigurări</a:t>
                      </a:r>
                      <a:r>
                        <a:rPr lang="en-US" sz="17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700" i="1" dirty="0">
                          <a:latin typeface="Calibri"/>
                          <a:ea typeface="Calibri"/>
                          <a:cs typeface="Times New Roman"/>
                        </a:rPr>
                        <a:t>Finanţe, bancare, asigurări, analiza investiţiilor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6" marR="50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444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0413 Management </a:t>
                      </a:r>
                      <a:r>
                        <a:rPr lang="en-US" sz="17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Calibri"/>
                          <a:cs typeface="Times New Roman"/>
                        </a:rPr>
                        <a:t>administrație</a:t>
                      </a:r>
                      <a:r>
                        <a:rPr lang="en-US" sz="17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700" i="1" dirty="0">
                          <a:latin typeface="Calibri"/>
                          <a:ea typeface="Calibri"/>
                          <a:cs typeface="Times New Roman"/>
                        </a:rPr>
                        <a:t>Management, administraţie publică, administraţie instituţională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6" marR="50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04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0414 Marketing </a:t>
                      </a:r>
                      <a:r>
                        <a:rPr lang="en-US" sz="17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700" dirty="0" err="1" smtClean="0">
                          <a:latin typeface="Times New Roman"/>
                          <a:ea typeface="Calibri"/>
                          <a:cs typeface="Times New Roman"/>
                        </a:rPr>
                        <a:t>publicitate</a:t>
                      </a:r>
                      <a:endParaRPr lang="en-US" sz="17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700" i="1" dirty="0" smtClean="0">
                          <a:latin typeface="Calibri"/>
                          <a:ea typeface="Calibri"/>
                          <a:cs typeface="Times New Roman"/>
                        </a:rPr>
                        <a:t>Marketing</a:t>
                      </a:r>
                      <a:r>
                        <a:rPr lang="en-US" sz="17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700" i="1" dirty="0" err="1">
                          <a:latin typeface="Calibri"/>
                          <a:ea typeface="Calibri"/>
                          <a:cs typeface="Times New Roman"/>
                        </a:rPr>
                        <a:t>relaţii</a:t>
                      </a:r>
                      <a:r>
                        <a:rPr lang="en-US" sz="17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700" i="1" dirty="0" err="1" smtClean="0">
                          <a:latin typeface="Calibri"/>
                          <a:ea typeface="Calibri"/>
                          <a:cs typeface="Times New Roman"/>
                        </a:rPr>
                        <a:t>publice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6" marR="50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47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0415 Secretariat </a:t>
                      </a:r>
                      <a:r>
                        <a:rPr lang="en-US" sz="17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 office</a:t>
                      </a:r>
                      <a:r>
                        <a:rPr lang="en-US" sz="17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700" i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700" i="1" dirty="0" smtClean="0">
                          <a:latin typeface="Calibri"/>
                          <a:ea typeface="Calibri"/>
                          <a:cs typeface="Times New Roman"/>
                        </a:rPr>
                        <a:t>Munca </a:t>
                      </a:r>
                      <a:r>
                        <a:rPr lang="pt-BR" sz="1700" i="1" dirty="0">
                          <a:latin typeface="Calibri"/>
                          <a:ea typeface="Calibri"/>
                          <a:cs typeface="Times New Roman"/>
                        </a:rPr>
                        <a:t>de secretariat şi de birou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6" marR="50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861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0416 </a:t>
                      </a:r>
                      <a:r>
                        <a:rPr lang="en-US" sz="1700" dirty="0" err="1">
                          <a:latin typeface="Times New Roman"/>
                          <a:ea typeface="Calibri"/>
                          <a:cs typeface="Times New Roman"/>
                        </a:rPr>
                        <a:t>Vânzările</a:t>
                      </a: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 cu </a:t>
                      </a:r>
                      <a:r>
                        <a:rPr lang="en-US" sz="1700" dirty="0" err="1">
                          <a:latin typeface="Times New Roman"/>
                          <a:ea typeface="Calibri"/>
                          <a:cs typeface="Times New Roman"/>
                        </a:rPr>
                        <a:t>ridicata</a:t>
                      </a: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7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 cu </a:t>
                      </a:r>
                      <a:r>
                        <a:rPr lang="en-US" sz="1700" dirty="0" err="1">
                          <a:latin typeface="Times New Roman"/>
                          <a:ea typeface="Calibri"/>
                          <a:cs typeface="Times New Roman"/>
                        </a:rPr>
                        <a:t>amănuntul</a:t>
                      </a:r>
                      <a:r>
                        <a:rPr lang="en-US" sz="17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700" i="1" dirty="0" err="1">
                          <a:latin typeface="Calibri"/>
                          <a:ea typeface="Calibri"/>
                          <a:cs typeface="Times New Roman"/>
                        </a:rPr>
                        <a:t>Comerţ</a:t>
                      </a:r>
                      <a:r>
                        <a:rPr lang="en-US" sz="1700" i="1" dirty="0">
                          <a:latin typeface="Calibri"/>
                          <a:ea typeface="Calibri"/>
                          <a:cs typeface="Times New Roman"/>
                        </a:rPr>
                        <a:t> cu </a:t>
                      </a:r>
                      <a:r>
                        <a:rPr lang="en-US" sz="1700" i="1" dirty="0" err="1">
                          <a:latin typeface="Calibri"/>
                          <a:ea typeface="Calibri"/>
                          <a:cs typeface="Times New Roman"/>
                        </a:rPr>
                        <a:t>amănuntul</a:t>
                      </a:r>
                      <a:r>
                        <a:rPr lang="en-US" sz="17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700" i="1" dirty="0" err="1" smtClean="0">
                          <a:latin typeface="Calibri"/>
                          <a:ea typeface="Calibri"/>
                          <a:cs typeface="Times New Roman"/>
                        </a:rPr>
                        <a:t>vânzări</a:t>
                      </a:r>
                      <a:r>
                        <a:rPr lang="en-US" sz="1700" i="1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700" i="1" dirty="0" err="1" smtClean="0">
                          <a:latin typeface="Calibri"/>
                          <a:ea typeface="Calibri"/>
                          <a:cs typeface="Times New Roman"/>
                        </a:rPr>
                        <a:t>tranzacţii</a:t>
                      </a:r>
                      <a:r>
                        <a:rPr lang="en-US" sz="1700" i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700" i="1" dirty="0" err="1" smtClean="0">
                          <a:latin typeface="Calibri"/>
                          <a:ea typeface="Calibri"/>
                          <a:cs typeface="Times New Roman"/>
                        </a:rPr>
                        <a:t>imobiliare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6" marR="50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70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0417 </a:t>
                      </a:r>
                      <a:r>
                        <a:rPr lang="en-US" sz="1700" dirty="0" err="1">
                          <a:latin typeface="Times New Roman"/>
                          <a:ea typeface="Calibri"/>
                          <a:cs typeface="Times New Roman"/>
                        </a:rPr>
                        <a:t>Competențe</a:t>
                      </a: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700" dirty="0" err="1">
                          <a:latin typeface="Times New Roman"/>
                          <a:ea typeface="Calibri"/>
                          <a:cs typeface="Times New Roman"/>
                        </a:rPr>
                        <a:t>muncă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700" i="1" dirty="0">
                          <a:latin typeface="Calibri"/>
                          <a:ea typeface="Calibri"/>
                          <a:cs typeface="Times New Roman"/>
                        </a:rPr>
                        <a:t>Administraţie de personal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6" marR="50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243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7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0316" marR="50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042 </a:t>
                      </a:r>
                      <a:r>
                        <a:rPr lang="en-US" sz="1700" dirty="0" err="1">
                          <a:latin typeface="Times New Roman"/>
                          <a:ea typeface="Calibri"/>
                          <a:cs typeface="Times New Roman"/>
                        </a:rPr>
                        <a:t>Drept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6" marR="50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700" dirty="0">
                          <a:latin typeface="Times New Roman"/>
                          <a:ea typeface="Calibri"/>
                          <a:cs typeface="Times New Roman"/>
                        </a:rPr>
                        <a:t>0421 </a:t>
                      </a:r>
                      <a:r>
                        <a:rPr lang="en-US" sz="1700" dirty="0" err="1">
                          <a:latin typeface="Times New Roman"/>
                          <a:ea typeface="Calibri"/>
                          <a:cs typeface="Times New Roman"/>
                        </a:rPr>
                        <a:t>Drept</a:t>
                      </a:r>
                      <a:r>
                        <a:rPr lang="en-US" sz="17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700" i="1" dirty="0">
                          <a:latin typeface="Calibri"/>
                          <a:ea typeface="Calibri"/>
                          <a:cs typeface="Times New Roman"/>
                        </a:rPr>
                        <a:t>Magistraţi locali, notari, drept (general, internaţional, muncă, maritim etc.), jurisprudenţă, istoria dreptului</a:t>
                      </a:r>
                      <a:endParaRPr lang="en-US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6" marR="50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" y="76200"/>
          <a:ext cx="9067799" cy="6629400"/>
        </p:xfrm>
        <a:graphic>
          <a:graphicData uri="http://schemas.openxmlformats.org/drawingml/2006/table">
            <a:tbl>
              <a:tblPr/>
              <a:tblGrid>
                <a:gridCol w="3021953"/>
                <a:gridCol w="3022923"/>
                <a:gridCol w="3022923"/>
              </a:tblGrid>
              <a:tr h="35557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05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Științe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naturale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matematică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statistică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051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Biologie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științe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conex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0511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Biologie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i="1" dirty="0">
                          <a:latin typeface="Calibri"/>
                          <a:ea typeface="Calibri"/>
                          <a:cs typeface="Times New Roman"/>
                        </a:rPr>
                        <a:t>Biologie, botanică, zoologie, entomologie, ornitologie, alte ştiinţe similare, exclusiv ştiinte clinice şi veterinare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0512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Biochimie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i="1" dirty="0">
                          <a:latin typeface="Calibri"/>
                          <a:ea typeface="Calibri"/>
                          <a:cs typeface="Times New Roman"/>
                        </a:rPr>
                        <a:t>Bacteriologie, toxicologie, microbiologie, genetică, biochimie, biofizică,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73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052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Mediu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0521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Științele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mediului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Conservare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, control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protecţia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mediului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, control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poluare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apă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mediu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0522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Mediu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natural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sălbaticie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Parcuri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naturale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viața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în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sălbăticie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rticol ZIAR UK.jpg"/>
          <p:cNvPicPr preferRelativeResize="0">
            <a:picLocks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201" y="0"/>
            <a:ext cx="5562599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38800" y="0"/>
            <a:ext cx="3505200" cy="68326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endParaRPr lang="ro-RO" sz="2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r>
              <a:rPr lang="ro-RO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1 mil. tineri britanici șomeri:</a:t>
            </a:r>
            <a:endParaRPr lang="en-US" sz="26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lvl="0" algn="just"/>
            <a:r>
              <a:rPr lang="ro-RO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- 40% - simptome de boli mintale din cauza șomajului;</a:t>
            </a:r>
            <a:endParaRPr lang="en-US" sz="26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lvl="0" algn="just"/>
            <a:r>
              <a:rPr lang="ro-RO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- pentru 25% au fost prescrise antidepresive;</a:t>
            </a:r>
            <a:endParaRPr lang="en-US" sz="26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lvl="0" algn="just"/>
            <a:r>
              <a:rPr lang="ro-RO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- 29 % au suferit de atacuri de panică;</a:t>
            </a:r>
            <a:endParaRPr lang="en-US" sz="26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lvl="0" algn="just"/>
            <a:r>
              <a:rPr lang="ro-RO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- 39 % au suferit de insomnie;</a:t>
            </a:r>
            <a:endParaRPr lang="en-US" sz="26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lvl="0" algn="just"/>
            <a:r>
              <a:rPr lang="ro-RO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- 32 % au avut gânduri de suicid; </a:t>
            </a:r>
            <a:endParaRPr lang="en-US" sz="26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algn="just">
              <a:buFontTx/>
              <a:buChar char="-"/>
            </a:pPr>
            <a:r>
              <a:rPr lang="ro-RO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24% s-au automutilat.</a:t>
            </a:r>
          </a:p>
          <a:p>
            <a:pPr algn="just"/>
            <a:endParaRPr lang="ro-RO" sz="26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3045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76200"/>
          <a:ext cx="9144000" cy="6781800"/>
        </p:xfrm>
        <a:graphic>
          <a:graphicData uri="http://schemas.openxmlformats.org/drawingml/2006/table">
            <a:tbl>
              <a:tblPr/>
              <a:tblGrid>
                <a:gridCol w="2422769"/>
                <a:gridCol w="2579077"/>
                <a:gridCol w="4142154"/>
              </a:tblGrid>
              <a:tr h="43153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624" marR="63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053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Științe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fizice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24" marR="63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0531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Chimie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i="1" dirty="0">
                          <a:latin typeface="Calibri"/>
                          <a:ea typeface="Calibri"/>
                          <a:cs typeface="Times New Roman"/>
                        </a:rPr>
                        <a:t>Chimie, alte subiecte similare,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0532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Științele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Pământului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i="1" dirty="0">
                          <a:latin typeface="Calibri"/>
                          <a:ea typeface="Calibri"/>
                          <a:cs typeface="Times New Roman"/>
                        </a:rPr>
                        <a:t>Astronomie şi ştiinţele spaţiului, geologie, mineralogie, meteorologie şi alte ştiinte atmosferice inclusiv cercetarea climatică, ştiinte marine, vulcanologie, paleoecologie şi alte geoştiinte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0533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Fizică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2000" i="1" dirty="0">
                          <a:latin typeface="Calibri"/>
                          <a:ea typeface="Calibri"/>
                          <a:cs typeface="Times New Roman"/>
                        </a:rPr>
                        <a:t>Fizica, geofizică, antropologie fizică, geografie fizică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24" marR="63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66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3624" marR="63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054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Matematică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statistică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24" marR="63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0541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Matematică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Matematică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cercetarea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operaţiilor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analiza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numerică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ştiinţa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actuarialelor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0542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Statistică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Statistica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alte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domenii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similare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24" marR="63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" y="152400"/>
          <a:ext cx="9143998" cy="6705600"/>
        </p:xfrm>
        <a:graphic>
          <a:graphicData uri="http://schemas.openxmlformats.org/drawingml/2006/table">
            <a:tbl>
              <a:tblPr/>
              <a:tblGrid>
                <a:gridCol w="3047348"/>
                <a:gridCol w="3048325"/>
                <a:gridCol w="3048325"/>
              </a:tblGrid>
              <a:tr h="6705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06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Tehnologia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informației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comunicației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061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Tehnologia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informației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comunicației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0611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Utilizarea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calculatorului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Ştiinţe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de calculator,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proiectarea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sistemului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programarea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calculatorului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0612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Baze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de date, design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administrare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rețea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Procesarea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datelor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reţele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0613  </a:t>
                      </a:r>
                      <a:r>
                        <a:rPr lang="en-US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Dezvoltarea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analizarea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software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aplicații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2000" i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i="1" dirty="0" err="1" smtClean="0">
                          <a:latin typeface="Calibri"/>
                          <a:ea typeface="Calibri"/>
                          <a:cs typeface="Times New Roman"/>
                        </a:rPr>
                        <a:t>Sisteme</a:t>
                      </a:r>
                      <a:r>
                        <a:rPr lang="en-US" sz="2000" i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de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operare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numai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elaborarea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softului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elaborarea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hardului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trebuie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clasificată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la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domenii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Calibri"/>
                          <a:ea typeface="Calibri"/>
                          <a:cs typeface="Times New Roman"/>
                        </a:rPr>
                        <a:t>inginereşti</a:t>
                      </a:r>
                      <a:r>
                        <a:rPr lang="en-US" sz="2000" i="1" dirty="0">
                          <a:latin typeface="Calibri"/>
                          <a:ea typeface="Calibri"/>
                          <a:cs typeface="Times New Roman"/>
                        </a:rPr>
                        <a:t>).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" y="76200"/>
          <a:ext cx="9067800" cy="6781800"/>
        </p:xfrm>
        <a:graphic>
          <a:graphicData uri="http://schemas.openxmlformats.org/drawingml/2006/table">
            <a:tbl>
              <a:tblPr/>
              <a:tblGrid>
                <a:gridCol w="2015067"/>
                <a:gridCol w="3022600"/>
                <a:gridCol w="4030133"/>
              </a:tblGrid>
              <a:tr h="27108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07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Inginerie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producție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construcții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27" marR="46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071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Inginerie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ştiinţe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inginerești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Proiecte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inginereşti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mecanică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lucru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cu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metale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electricitate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electronică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telecomunicaţii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energie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inginerie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chimică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întreţinerea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vehiculelor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 dirty="0" err="1" smtClean="0">
                          <a:latin typeface="Calibri"/>
                          <a:ea typeface="Calibri"/>
                          <a:cs typeface="Times New Roman"/>
                        </a:rPr>
                        <a:t>topografie</a:t>
                      </a:r>
                      <a:r>
                        <a:rPr lang="en-US" sz="1800" i="1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 smtClean="0">
                          <a:latin typeface="Calibri"/>
                          <a:ea typeface="Calibri"/>
                          <a:cs typeface="Times New Roman"/>
                        </a:rPr>
                        <a:t>optometrie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27" marR="46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0711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Inginerie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chimică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procese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0712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Tehnologia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protecției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mediului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0713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Electricitate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energie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0714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Electronică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automatică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0715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Mecanică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0716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Motoare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vehicule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, nave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avioane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27" marR="46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853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327" marR="46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072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Producție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procesare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27" marR="46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0721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Procesarea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alimentelor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băuturilor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0722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Materiale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sticlă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hârtie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, plastic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lemn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0723 Textile (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îmbrăcăminte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încălțăminte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pielărie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0724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Minerit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extracție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27" marR="46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4944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327" marR="46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073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Arhitectură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construcție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27" marR="46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0731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Arhitectură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planificare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teritorială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Arhitectură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urbanism,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arhitectură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structurală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arhitectură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peisagistică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planificarea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comunitară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cartografie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27" marR="46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361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178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6327" marR="46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0732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Clădiri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inginerie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civilă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327" marR="463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76200"/>
          <a:ext cx="9144000" cy="6781799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192412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08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Agricultură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silvicultură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piscicultură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veterinar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081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Agricultură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0811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Culturi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animale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producție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Agricultura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producţia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vegetală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animală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agronomie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creşterea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animalelor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823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0812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Horticultură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Horticultura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grădinărit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46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082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Silvicultură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0821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Silvicultură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Industria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forestieră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tehnici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produse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forestiere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parcuri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naturale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viaţa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în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sălbăticie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2144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083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Piscicultură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0831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Piscicultură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Pescuit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ştiinţa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pescuitului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tehnologie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2144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084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Veterinar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0841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Veterinar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Medicina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veterinară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asistenţa</a:t>
                      </a:r>
                      <a:r>
                        <a:rPr lang="en-US" sz="18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i="1" dirty="0" err="1">
                          <a:latin typeface="Calibri"/>
                          <a:ea typeface="Calibri"/>
                          <a:cs typeface="Times New Roman"/>
                        </a:rPr>
                        <a:t>veterinară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3999" cy="6857999"/>
        </p:xfrm>
        <a:graphic>
          <a:graphicData uri="http://schemas.openxmlformats.org/drawingml/2006/table">
            <a:tbl>
              <a:tblPr/>
              <a:tblGrid>
                <a:gridCol w="1636979"/>
                <a:gridCol w="1876755"/>
                <a:gridCol w="5630265"/>
              </a:tblGrid>
              <a:tr h="869716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09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Sănătate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asistență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socială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05" marR="32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091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Sănătate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05" marR="32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0911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Stomatologie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Servicii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dentare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asistenţă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dentară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igienă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dentară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tehnician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dentar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laborator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odontologie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05" marR="32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2732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0912 </a:t>
                      </a:r>
                      <a:r>
                        <a:rPr lang="en-US" sz="1500" dirty="0" err="1" smtClean="0">
                          <a:latin typeface="Times New Roman"/>
                          <a:ea typeface="Calibri"/>
                          <a:cs typeface="Times New Roman"/>
                        </a:rPr>
                        <a:t>Medicină</a:t>
                      </a:r>
                      <a:r>
                        <a:rPr lang="en-US" sz="1500" dirty="0" smtClean="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500" dirty="0" smtClean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en-US" sz="1500" i="1" dirty="0" err="1" smtClean="0">
                          <a:latin typeface="Calibri"/>
                          <a:ea typeface="Calibri"/>
                          <a:cs typeface="Times New Roman"/>
                        </a:rPr>
                        <a:t>Medicină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anatomie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epidemiologie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citologie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fiziologie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imunologie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imunohematologie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patologie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anesteziologie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pediatrie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obstetrică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ginecologie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medicină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internă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chirurgie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neurologie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psihiatrie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radiologie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oftalmologie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05" marR="32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50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05" marR="32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0913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Asistente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medicale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moașe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500" i="1" dirty="0">
                          <a:latin typeface="Calibri"/>
                          <a:ea typeface="Calibri"/>
                          <a:cs typeface="Times New Roman"/>
                        </a:rPr>
                        <a:t>Îngrijire: îngrijire de bază, moşit.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05" marR="32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20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0914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Diagnoza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medicală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tehnologia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tratamentului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smtClean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500" i="1" dirty="0" smtClean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1500" i="1" dirty="0" err="1" smtClean="0">
                          <a:latin typeface="Calibri"/>
                          <a:ea typeface="Calibri"/>
                          <a:cs typeface="Times New Roman"/>
                        </a:rPr>
                        <a:t>Servicii</a:t>
                      </a:r>
                      <a:r>
                        <a:rPr lang="en-US" sz="1500" i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medicale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servicii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publice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sănătate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igienă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0915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Terapie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reabilitare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smtClean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500" i="1" dirty="0" smtClean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1500" i="1" dirty="0" err="1" smtClean="0">
                          <a:latin typeface="Calibri"/>
                          <a:ea typeface="Calibri"/>
                          <a:cs typeface="Times New Roman"/>
                        </a:rPr>
                        <a:t>Terapeutică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reabilitare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 smtClean="0">
                          <a:latin typeface="Calibri"/>
                          <a:ea typeface="Calibri"/>
                          <a:cs typeface="Times New Roman"/>
                        </a:rPr>
                        <a:t>prostetică</a:t>
                      </a:r>
                      <a:r>
                        <a:rPr lang="en-US" sz="1500" i="1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nutriţie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0916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Farmacie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Farmacie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farmacologie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0917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Medicina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terapia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tradițională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complementară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05" marR="32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6400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5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2505" marR="32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092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Asistență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socială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05" marR="32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0921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Îngrijirea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persoanelor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vârstnice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a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celor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cu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dizabilități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Îngrijire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socială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îngrijire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persoane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cu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dizabilităţi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servicii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pentru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tineret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servicii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gerontologice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0922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Îngrijirea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copiilor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05" marR="32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152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0923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Consiliere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socială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Munca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socială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consiliere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viața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sănătoasă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neclasificate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în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altă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parte.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05" marR="325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76200"/>
          <a:ext cx="9144000" cy="6781801"/>
        </p:xfrm>
        <a:graphic>
          <a:graphicData uri="http://schemas.openxmlformats.org/drawingml/2006/table">
            <a:tbl>
              <a:tblPr/>
              <a:tblGrid>
                <a:gridCol w="1641231"/>
                <a:gridCol w="2735384"/>
                <a:gridCol w="4767385"/>
              </a:tblGrid>
              <a:tr h="28216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10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Servicii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73" marR="3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101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Furnizare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servicii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personalizate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73" marR="3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1011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Servicii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domestice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Servicii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personale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curăţătorie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spălătorie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uscătorie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1012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Servicii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înfrumusețare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Servicii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cosmetice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coafor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tratamente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pentru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frumuseţe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1013 Hotel, restaurant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catering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Hoteluri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alimentaţie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publică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1014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Sporturi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odihnă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1015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Călătorii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turism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timp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liber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73" marR="3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775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5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73" marR="3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102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Igienă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servicii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sănătate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la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locul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muncă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73" marR="3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1021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Salubritate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comunitară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1022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Siguranța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sănătatea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la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locul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muncă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Protecţia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muncii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73" marR="3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559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5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73" marR="3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103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Servicii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securitate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73" marR="3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1031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Armată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apărare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Securitatea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civilă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Militari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1032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Protecția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persoanelor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și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a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proprietății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Protecţia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proprietăţii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persoanelor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activitatea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poliţiei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încălcarea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legii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criminologie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protecţia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contra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focului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şi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lupta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cu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focul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73" marR="3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126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5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273" marR="3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104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Servicii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de transport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73" marR="3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1041 </a:t>
                      </a:r>
                      <a:r>
                        <a:rPr lang="en-US" sz="1500" dirty="0" err="1">
                          <a:latin typeface="Times New Roman"/>
                          <a:ea typeface="Calibri"/>
                          <a:cs typeface="Times New Roman"/>
                        </a:rPr>
                        <a:t>Servicii</a:t>
                      </a:r>
                      <a:r>
                        <a:rPr lang="en-US" sz="1500" dirty="0">
                          <a:latin typeface="Times New Roman"/>
                          <a:ea typeface="Calibri"/>
                          <a:cs typeface="Times New Roman"/>
                        </a:rPr>
                        <a:t> de transport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500" i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i="1" dirty="0" err="1" smtClean="0">
                          <a:latin typeface="Calibri"/>
                          <a:ea typeface="Calibri"/>
                          <a:cs typeface="Times New Roman"/>
                        </a:rPr>
                        <a:t>Marinărie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ofiţer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de vapor,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ştiinţa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nautică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echipaj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aerian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control de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trafic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aerian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operaţiuni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pe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cale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ferată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operaţiuni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autovehicule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rutiere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servicii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i="1" dirty="0" err="1">
                          <a:latin typeface="Calibri"/>
                          <a:ea typeface="Calibri"/>
                          <a:cs typeface="Times New Roman"/>
                        </a:rPr>
                        <a:t>poştale</a:t>
                      </a:r>
                      <a:r>
                        <a:rPr lang="en-US" sz="1500" i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73" marR="38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001000" cy="1143000"/>
          </a:xfrm>
        </p:spPr>
        <p:txBody>
          <a:bodyPr>
            <a:normAutofit/>
          </a:bodyPr>
          <a:lstStyle/>
          <a:p>
            <a:pPr algn="ctr" eaLnBrk="1" hangingPunct="1">
              <a:buFont typeface="Wingdings 2" pitchFamily="-111" charset="2"/>
              <a:buNone/>
            </a:pPr>
            <a:r>
              <a:rPr lang="ro-RO" altLang="en-US" sz="48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Vă mulţumesc!</a:t>
            </a:r>
            <a:endParaRPr lang="en-US" altLang="en-US" sz="48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467600" cy="4492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ro-RO" sz="3400" b="1" dirty="0" smtClean="0"/>
              <a:t>ANC</a:t>
            </a:r>
          </a:p>
          <a:p>
            <a:pPr marL="0" indent="0" algn="ctr">
              <a:buNone/>
            </a:pPr>
            <a:r>
              <a:rPr lang="ro-RO" sz="3400" b="1" dirty="0" smtClean="0"/>
              <a:t>Autoritatea Naţională pentru Calificări</a:t>
            </a:r>
          </a:p>
          <a:p>
            <a:pPr marL="0" indent="0" algn="ctr">
              <a:buNone/>
            </a:pPr>
            <a:r>
              <a:rPr lang="en-US" sz="3600" i="1" dirty="0" smtClean="0">
                <a:solidFill>
                  <a:srgbClr val="0000FF"/>
                </a:solidFill>
              </a:rPr>
              <a:t>o</a:t>
            </a:r>
            <a:r>
              <a:rPr lang="ro-RO" sz="3600" i="1" dirty="0" smtClean="0">
                <a:solidFill>
                  <a:srgbClr val="0000FF"/>
                </a:solidFill>
              </a:rPr>
              <a:t>ffice</a:t>
            </a:r>
            <a:r>
              <a:rPr lang="en-US" sz="3600" i="1" dirty="0" smtClean="0">
                <a:solidFill>
                  <a:srgbClr val="0000FF"/>
                </a:solidFill>
              </a:rPr>
              <a:t>@anc.edu.ro</a:t>
            </a:r>
          </a:p>
          <a:p>
            <a:pPr marL="0" indent="0" algn="ctr">
              <a:buNone/>
            </a:pPr>
            <a:r>
              <a:rPr lang="en-US" sz="3600" i="1" dirty="0" smtClean="0">
                <a:solidFill>
                  <a:srgbClr val="0000FF"/>
                </a:solidFill>
              </a:rPr>
              <a:t>www.anc.edu.ro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9430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Autofit/>
          </a:bodyPr>
          <a:lstStyle/>
          <a:p>
            <a:endParaRPr lang="en-US" sz="4000" b="1" dirty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52600"/>
            <a:ext cx="8503920" cy="3276600"/>
          </a:xfrm>
        </p:spPr>
        <p:txBody>
          <a:bodyPr>
            <a:normAutofit/>
          </a:bodyPr>
          <a:lstStyle/>
          <a:p>
            <a:r>
              <a:rPr lang="ro-RO" sz="3800" dirty="0" smtClean="0">
                <a:latin typeface="Times New Roman"/>
                <a:cs typeface="Times New Roman"/>
              </a:rPr>
              <a:t>Depinde de nevoi</a:t>
            </a:r>
          </a:p>
          <a:p>
            <a:r>
              <a:rPr lang="ro-RO" sz="3800" dirty="0" smtClean="0">
                <a:latin typeface="Times New Roman"/>
                <a:cs typeface="Times New Roman"/>
              </a:rPr>
              <a:t>Depinde de voinţă individului</a:t>
            </a:r>
          </a:p>
          <a:p>
            <a:r>
              <a:rPr lang="ro-RO" sz="3800" dirty="0" smtClean="0">
                <a:latin typeface="Times New Roman"/>
                <a:cs typeface="Times New Roman"/>
              </a:rPr>
              <a:t>Dorinţa de a munci</a:t>
            </a:r>
          </a:p>
          <a:p>
            <a:r>
              <a:rPr lang="ro-RO" sz="3800" dirty="0" smtClean="0">
                <a:latin typeface="Times New Roman"/>
                <a:cs typeface="Times New Roman"/>
              </a:rPr>
              <a:t>Depinde de educaţie</a:t>
            </a:r>
            <a:endParaRPr lang="en-US" sz="3800" dirty="0">
              <a:latin typeface="Times New Roman"/>
              <a:cs typeface="Times New Roman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5105400"/>
            <a:ext cx="8534400" cy="1143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o-RO" sz="3800" b="1" dirty="0" smtClean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r>
              <a:rPr lang="ro-RO" sz="38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Nu este o problemă a pieţei muncii</a:t>
            </a:r>
          </a:p>
          <a:p>
            <a:r>
              <a:rPr lang="ro-RO" sz="38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asa se explica de ce educatia si formarea profesionala sunt la Educatie </a:t>
            </a:r>
            <a:endParaRPr lang="en-US" sz="38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0" rIns="0" bIns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b="1" dirty="0" err="1" smtClean="0">
                <a:solidFill>
                  <a:schemeClr val="tx2"/>
                </a:solidFill>
                <a:latin typeface="Times New Roman"/>
                <a:ea typeface="+mj-ea"/>
                <a:cs typeface="Times New Roman"/>
              </a:rPr>
              <a:t>Angajabilitatea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/>
              <a:ea typeface="+mj-ea"/>
              <a:cs typeface="Times New Roman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37699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o-RO" sz="6600" b="1" dirty="0" smtClean="0"/>
              <a:t>I</a:t>
            </a:r>
            <a:r>
              <a:rPr lang="en-US" sz="6600" b="1" dirty="0" smtClean="0"/>
              <a:t>I</a:t>
            </a:r>
            <a:r>
              <a:rPr lang="ro-RO" sz="6600" b="1" dirty="0" smtClean="0"/>
              <a:t>. </a:t>
            </a:r>
            <a:r>
              <a:rPr lang="en-US" sz="6600" b="1" dirty="0" err="1" smtClean="0"/>
              <a:t>Ce</a:t>
            </a:r>
            <a:r>
              <a:rPr lang="en-US" sz="6600" b="1" dirty="0" smtClean="0"/>
              <a:t> ne </a:t>
            </a:r>
            <a:r>
              <a:rPr lang="en-US" sz="6600" b="1" dirty="0" err="1" smtClean="0"/>
              <a:t>dorim</a:t>
            </a:r>
            <a:r>
              <a:rPr lang="en-US" sz="6600" b="1" dirty="0" smtClean="0"/>
              <a:t>?</a:t>
            </a:r>
            <a:endParaRPr lang="en-US" sz="6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84"/>
          <p:cNvSpPr>
            <a:spLocks noChangeArrowheads="1"/>
          </p:cNvSpPr>
          <p:nvPr/>
        </p:nvSpPr>
        <p:spPr bwMode="auto">
          <a:xfrm>
            <a:off x="0" y="0"/>
            <a:ext cx="9142643" cy="230134"/>
          </a:xfrm>
          <a:custGeom>
            <a:avLst/>
            <a:gdLst>
              <a:gd name="T0" fmla="*/ 0 w 10692003"/>
              <a:gd name="T1" fmla="*/ 0 h 254012"/>
              <a:gd name="T2" fmla="*/ 10692003 w 10692003"/>
              <a:gd name="T3" fmla="*/ 254012 h 254012"/>
            </a:gdLst>
            <a:ahLst/>
            <a:cxnLst/>
            <a:rect l="T0" t="T1" r="T2" b="T3"/>
            <a:pathLst>
              <a:path w="10692003" h="254012">
                <a:moveTo>
                  <a:pt x="10692003" y="12"/>
                </a:moveTo>
                <a:lnTo>
                  <a:pt x="0" y="12"/>
                </a:lnTo>
                <a:lnTo>
                  <a:pt x="0" y="254012"/>
                </a:lnTo>
                <a:lnTo>
                  <a:pt x="10692003" y="254012"/>
                </a:lnTo>
                <a:lnTo>
                  <a:pt x="10692003" y="12"/>
                </a:lnTo>
                <a:close/>
              </a:path>
            </a:pathLst>
          </a:custGeom>
          <a:solidFill>
            <a:srgbClr val="323C4E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5123" name="object 85"/>
          <p:cNvSpPr>
            <a:spLocks noChangeArrowheads="1"/>
          </p:cNvSpPr>
          <p:nvPr/>
        </p:nvSpPr>
        <p:spPr bwMode="auto">
          <a:xfrm>
            <a:off x="0" y="230135"/>
            <a:ext cx="9142643" cy="176916"/>
          </a:xfrm>
          <a:custGeom>
            <a:avLst/>
            <a:gdLst>
              <a:gd name="T0" fmla="*/ 0 w 10692003"/>
              <a:gd name="T1" fmla="*/ 0 h 196049"/>
              <a:gd name="T2" fmla="*/ 10692003 w 10692003"/>
              <a:gd name="T3" fmla="*/ 196049 h 196049"/>
            </a:gdLst>
            <a:ahLst/>
            <a:cxnLst/>
            <a:rect l="T0" t="T1" r="T2" b="T3"/>
            <a:pathLst>
              <a:path w="10692003" h="196049">
                <a:moveTo>
                  <a:pt x="0" y="196049"/>
                </a:moveTo>
                <a:lnTo>
                  <a:pt x="10692003" y="196049"/>
                </a:lnTo>
                <a:lnTo>
                  <a:pt x="10692003" y="0"/>
                </a:lnTo>
                <a:lnTo>
                  <a:pt x="0" y="0"/>
                </a:lnTo>
                <a:lnTo>
                  <a:pt x="0" y="196049"/>
                </a:lnTo>
                <a:close/>
              </a:path>
            </a:pathLst>
          </a:custGeom>
          <a:solidFill>
            <a:srgbClr val="558B83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5124" name="object 86"/>
          <p:cNvSpPr>
            <a:spLocks noChangeArrowheads="1"/>
          </p:cNvSpPr>
          <p:nvPr/>
        </p:nvSpPr>
        <p:spPr bwMode="auto">
          <a:xfrm>
            <a:off x="0" y="435817"/>
            <a:ext cx="9142643" cy="0"/>
          </a:xfrm>
          <a:custGeom>
            <a:avLst/>
            <a:gdLst>
              <a:gd name="T0" fmla="*/ 0 w 10692003"/>
              <a:gd name="T1" fmla="*/ 10692003 w 10692003"/>
            </a:gdLst>
            <a:ahLst/>
            <a:cxnLst/>
            <a:rect l="T0" t="0" r="T1" b="0"/>
            <a:pathLst>
              <a:path w="10692003">
                <a:moveTo>
                  <a:pt x="0" y="0"/>
                </a:moveTo>
                <a:lnTo>
                  <a:pt x="10692003" y="0"/>
                </a:lnTo>
              </a:path>
            </a:pathLst>
          </a:custGeom>
          <a:noFill/>
          <a:ln w="22720">
            <a:solidFill>
              <a:srgbClr val="AADBD5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5125" name="object 83"/>
          <p:cNvSpPr>
            <a:spLocks noChangeArrowheads="1"/>
          </p:cNvSpPr>
          <p:nvPr/>
        </p:nvSpPr>
        <p:spPr bwMode="auto">
          <a:xfrm>
            <a:off x="0" y="497665"/>
            <a:ext cx="9142643" cy="0"/>
          </a:xfrm>
          <a:custGeom>
            <a:avLst/>
            <a:gdLst>
              <a:gd name="T0" fmla="*/ 0 w 10692003"/>
              <a:gd name="T1" fmla="*/ 10692003 w 10692003"/>
            </a:gdLst>
            <a:ahLst/>
            <a:cxnLst/>
            <a:rect l="T0" t="0" r="T1" b="0"/>
            <a:pathLst>
              <a:path w="10692003">
                <a:moveTo>
                  <a:pt x="0" y="0"/>
                </a:moveTo>
                <a:lnTo>
                  <a:pt x="10692003" y="0"/>
                </a:lnTo>
              </a:path>
            </a:pathLst>
          </a:custGeom>
          <a:noFill/>
          <a:ln w="54851">
            <a:solidFill>
              <a:srgbClr val="AADBD5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5126" name="object 82"/>
          <p:cNvSpPr>
            <a:spLocks noChangeArrowheads="1"/>
          </p:cNvSpPr>
          <p:nvPr/>
        </p:nvSpPr>
        <p:spPr bwMode="auto">
          <a:xfrm>
            <a:off x="0" y="583966"/>
            <a:ext cx="9142643" cy="0"/>
          </a:xfrm>
          <a:custGeom>
            <a:avLst/>
            <a:gdLst>
              <a:gd name="T0" fmla="*/ 0 w 10692003"/>
              <a:gd name="T1" fmla="*/ 10692003 w 10692003"/>
            </a:gdLst>
            <a:ahLst/>
            <a:cxnLst/>
            <a:rect l="T0" t="0" r="T1" b="0"/>
            <a:pathLst>
              <a:path w="10692003">
                <a:moveTo>
                  <a:pt x="0" y="0"/>
                </a:moveTo>
                <a:lnTo>
                  <a:pt x="10692003" y="0"/>
                </a:lnTo>
              </a:path>
            </a:pathLst>
          </a:custGeom>
          <a:noFill/>
          <a:ln w="38785">
            <a:solidFill>
              <a:srgbClr val="AADBD5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5127" name="object 81"/>
          <p:cNvSpPr>
            <a:spLocks noChangeArrowheads="1"/>
          </p:cNvSpPr>
          <p:nvPr/>
        </p:nvSpPr>
        <p:spPr bwMode="auto">
          <a:xfrm>
            <a:off x="0" y="640061"/>
            <a:ext cx="9142643" cy="0"/>
          </a:xfrm>
          <a:custGeom>
            <a:avLst/>
            <a:gdLst>
              <a:gd name="T0" fmla="*/ 0 w 10692003"/>
              <a:gd name="T1" fmla="*/ 10692003 w 10692003"/>
            </a:gdLst>
            <a:ahLst/>
            <a:cxnLst/>
            <a:rect l="T0" t="0" r="T1" b="0"/>
            <a:pathLst>
              <a:path w="10692003">
                <a:moveTo>
                  <a:pt x="0" y="0"/>
                </a:moveTo>
                <a:lnTo>
                  <a:pt x="10692003" y="0"/>
                </a:lnTo>
              </a:path>
            </a:pathLst>
          </a:custGeom>
          <a:noFill/>
          <a:ln w="22720">
            <a:solidFill>
              <a:srgbClr val="AADBD5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5128" name="object 57"/>
          <p:cNvSpPr>
            <a:spLocks noChangeArrowheads="1"/>
          </p:cNvSpPr>
          <p:nvPr/>
        </p:nvSpPr>
        <p:spPr bwMode="auto">
          <a:xfrm>
            <a:off x="3133069" y="3030581"/>
            <a:ext cx="3583753" cy="0"/>
          </a:xfrm>
          <a:custGeom>
            <a:avLst/>
            <a:gdLst>
              <a:gd name="T0" fmla="*/ 0 w 4191495"/>
              <a:gd name="T1" fmla="*/ 4191495 w 4191495"/>
            </a:gdLst>
            <a:ahLst/>
            <a:cxnLst/>
            <a:rect l="T0" t="0" r="T1" b="0"/>
            <a:pathLst>
              <a:path w="4191495">
                <a:moveTo>
                  <a:pt x="0" y="0"/>
                </a:moveTo>
                <a:lnTo>
                  <a:pt x="4191495" y="0"/>
                </a:lnTo>
              </a:path>
            </a:pathLst>
          </a:custGeom>
          <a:noFill/>
          <a:ln w="9525">
            <a:solidFill>
              <a:srgbClr val="5F606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5129" name="object 58"/>
          <p:cNvSpPr>
            <a:spLocks noChangeArrowheads="1"/>
          </p:cNvSpPr>
          <p:nvPr/>
        </p:nvSpPr>
        <p:spPr bwMode="auto">
          <a:xfrm>
            <a:off x="2905012" y="3030581"/>
            <a:ext cx="4130819" cy="0"/>
          </a:xfrm>
          <a:custGeom>
            <a:avLst/>
            <a:gdLst>
              <a:gd name="T0" fmla="*/ 0 w 4830800"/>
              <a:gd name="T1" fmla="*/ 4830800 w 4830800"/>
            </a:gdLst>
            <a:ahLst/>
            <a:cxnLst/>
            <a:rect l="T0" t="0" r="T1" b="0"/>
            <a:pathLst>
              <a:path w="4830800">
                <a:moveTo>
                  <a:pt x="0" y="0"/>
                </a:moveTo>
                <a:lnTo>
                  <a:pt x="4830800" y="0"/>
                </a:lnTo>
              </a:path>
            </a:pathLst>
          </a:custGeom>
          <a:noFill/>
          <a:ln w="9525">
            <a:solidFill>
              <a:srgbClr val="5F606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5130" name="object 59"/>
          <p:cNvSpPr>
            <a:spLocks noChangeArrowheads="1"/>
          </p:cNvSpPr>
          <p:nvPr/>
        </p:nvSpPr>
        <p:spPr bwMode="auto">
          <a:xfrm>
            <a:off x="2905012" y="2729967"/>
            <a:ext cx="4151181" cy="0"/>
          </a:xfrm>
          <a:custGeom>
            <a:avLst/>
            <a:gdLst>
              <a:gd name="T0" fmla="*/ 0 w 4854473"/>
              <a:gd name="T1" fmla="*/ 4854473 w 4854473"/>
            </a:gdLst>
            <a:ahLst/>
            <a:cxnLst/>
            <a:rect l="T0" t="0" r="T1" b="0"/>
            <a:pathLst>
              <a:path w="4854473">
                <a:moveTo>
                  <a:pt x="0" y="0"/>
                </a:moveTo>
                <a:lnTo>
                  <a:pt x="4854473" y="0"/>
                </a:lnTo>
              </a:path>
            </a:pathLst>
          </a:custGeom>
          <a:noFill/>
          <a:ln w="9525">
            <a:solidFill>
              <a:srgbClr val="5F606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5131" name="object 60"/>
          <p:cNvSpPr>
            <a:spLocks noChangeArrowheads="1"/>
          </p:cNvSpPr>
          <p:nvPr/>
        </p:nvSpPr>
        <p:spPr bwMode="auto">
          <a:xfrm>
            <a:off x="2905012" y="3332632"/>
            <a:ext cx="4151181" cy="0"/>
          </a:xfrm>
          <a:custGeom>
            <a:avLst/>
            <a:gdLst>
              <a:gd name="T0" fmla="*/ 0 w 4854473"/>
              <a:gd name="T1" fmla="*/ 4854473 w 4854473"/>
            </a:gdLst>
            <a:ahLst/>
            <a:cxnLst/>
            <a:rect l="T0" t="0" r="T1" b="0"/>
            <a:pathLst>
              <a:path w="4854473">
                <a:moveTo>
                  <a:pt x="0" y="0"/>
                </a:moveTo>
                <a:lnTo>
                  <a:pt x="4854473" y="0"/>
                </a:lnTo>
              </a:path>
            </a:pathLst>
          </a:custGeom>
          <a:noFill/>
          <a:ln w="9525">
            <a:solidFill>
              <a:srgbClr val="5F606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5132" name="object 61"/>
          <p:cNvSpPr>
            <a:spLocks noChangeArrowheads="1"/>
          </p:cNvSpPr>
          <p:nvPr/>
        </p:nvSpPr>
        <p:spPr bwMode="auto">
          <a:xfrm>
            <a:off x="2905012" y="3634683"/>
            <a:ext cx="4151181" cy="0"/>
          </a:xfrm>
          <a:custGeom>
            <a:avLst/>
            <a:gdLst>
              <a:gd name="T0" fmla="*/ 0 w 4854473"/>
              <a:gd name="T1" fmla="*/ 4854473 w 4854473"/>
            </a:gdLst>
            <a:ahLst/>
            <a:cxnLst/>
            <a:rect l="T0" t="0" r="T1" b="0"/>
            <a:pathLst>
              <a:path w="4854473">
                <a:moveTo>
                  <a:pt x="0" y="0"/>
                </a:moveTo>
                <a:lnTo>
                  <a:pt x="4854473" y="0"/>
                </a:lnTo>
              </a:path>
            </a:pathLst>
          </a:custGeom>
          <a:noFill/>
          <a:ln w="9525">
            <a:solidFill>
              <a:srgbClr val="5F606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5133" name="object 62"/>
          <p:cNvSpPr>
            <a:spLocks noChangeArrowheads="1"/>
          </p:cNvSpPr>
          <p:nvPr/>
        </p:nvSpPr>
        <p:spPr bwMode="auto">
          <a:xfrm>
            <a:off x="2905012" y="3936734"/>
            <a:ext cx="4151181" cy="0"/>
          </a:xfrm>
          <a:custGeom>
            <a:avLst/>
            <a:gdLst>
              <a:gd name="T0" fmla="*/ 0 w 4854473"/>
              <a:gd name="T1" fmla="*/ 4854473 w 4854473"/>
            </a:gdLst>
            <a:ahLst/>
            <a:cxnLst/>
            <a:rect l="T0" t="0" r="T1" b="0"/>
            <a:pathLst>
              <a:path w="4854473">
                <a:moveTo>
                  <a:pt x="0" y="0"/>
                </a:moveTo>
                <a:lnTo>
                  <a:pt x="4854473" y="0"/>
                </a:lnTo>
              </a:path>
            </a:pathLst>
          </a:custGeom>
          <a:noFill/>
          <a:ln w="9525">
            <a:solidFill>
              <a:srgbClr val="5F606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5134" name="object 63"/>
          <p:cNvSpPr>
            <a:spLocks noChangeArrowheads="1"/>
          </p:cNvSpPr>
          <p:nvPr/>
        </p:nvSpPr>
        <p:spPr bwMode="auto">
          <a:xfrm>
            <a:off x="2905012" y="4237346"/>
            <a:ext cx="4151181" cy="0"/>
          </a:xfrm>
          <a:custGeom>
            <a:avLst/>
            <a:gdLst>
              <a:gd name="T0" fmla="*/ 0 w 4854473"/>
              <a:gd name="T1" fmla="*/ 4854473 w 4854473"/>
            </a:gdLst>
            <a:ahLst/>
            <a:cxnLst/>
            <a:rect l="T0" t="0" r="T1" b="0"/>
            <a:pathLst>
              <a:path w="4854473">
                <a:moveTo>
                  <a:pt x="0" y="0"/>
                </a:moveTo>
                <a:lnTo>
                  <a:pt x="4854473" y="0"/>
                </a:lnTo>
              </a:path>
            </a:pathLst>
          </a:custGeom>
          <a:noFill/>
          <a:ln w="9525">
            <a:solidFill>
              <a:srgbClr val="5F606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5135" name="object 64"/>
          <p:cNvSpPr>
            <a:spLocks noChangeArrowheads="1"/>
          </p:cNvSpPr>
          <p:nvPr/>
        </p:nvSpPr>
        <p:spPr bwMode="auto">
          <a:xfrm>
            <a:off x="2905012" y="4539398"/>
            <a:ext cx="4151181" cy="0"/>
          </a:xfrm>
          <a:custGeom>
            <a:avLst/>
            <a:gdLst>
              <a:gd name="T0" fmla="*/ 0 w 4854473"/>
              <a:gd name="T1" fmla="*/ 4854473 w 4854473"/>
            </a:gdLst>
            <a:ahLst/>
            <a:cxnLst/>
            <a:rect l="T0" t="0" r="T1" b="0"/>
            <a:pathLst>
              <a:path w="4854473">
                <a:moveTo>
                  <a:pt x="0" y="0"/>
                </a:moveTo>
                <a:lnTo>
                  <a:pt x="4854473" y="0"/>
                </a:lnTo>
              </a:path>
            </a:pathLst>
          </a:custGeom>
          <a:noFill/>
          <a:ln w="9525">
            <a:solidFill>
              <a:srgbClr val="5F606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5136" name="object 65"/>
          <p:cNvSpPr>
            <a:spLocks noChangeArrowheads="1"/>
          </p:cNvSpPr>
          <p:nvPr/>
        </p:nvSpPr>
        <p:spPr bwMode="auto">
          <a:xfrm>
            <a:off x="2905012" y="4841449"/>
            <a:ext cx="4151181" cy="0"/>
          </a:xfrm>
          <a:custGeom>
            <a:avLst/>
            <a:gdLst>
              <a:gd name="T0" fmla="*/ 0 w 4854473"/>
              <a:gd name="T1" fmla="*/ 4854473 w 4854473"/>
            </a:gdLst>
            <a:ahLst/>
            <a:cxnLst/>
            <a:rect l="T0" t="0" r="T1" b="0"/>
            <a:pathLst>
              <a:path w="4854473">
                <a:moveTo>
                  <a:pt x="0" y="0"/>
                </a:moveTo>
                <a:lnTo>
                  <a:pt x="4854473" y="0"/>
                </a:lnTo>
              </a:path>
            </a:pathLst>
          </a:custGeom>
          <a:noFill/>
          <a:ln w="9525">
            <a:solidFill>
              <a:srgbClr val="5F606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5137" name="object 66"/>
          <p:cNvSpPr>
            <a:spLocks noChangeArrowheads="1"/>
          </p:cNvSpPr>
          <p:nvPr/>
        </p:nvSpPr>
        <p:spPr bwMode="auto">
          <a:xfrm>
            <a:off x="2905012" y="5143500"/>
            <a:ext cx="4151181" cy="0"/>
          </a:xfrm>
          <a:custGeom>
            <a:avLst/>
            <a:gdLst>
              <a:gd name="T0" fmla="*/ 0 w 4854473"/>
              <a:gd name="T1" fmla="*/ 4854473 w 4854473"/>
            </a:gdLst>
            <a:ahLst/>
            <a:cxnLst/>
            <a:rect l="T0" t="0" r="T1" b="0"/>
            <a:pathLst>
              <a:path w="4854473">
                <a:moveTo>
                  <a:pt x="0" y="0"/>
                </a:moveTo>
                <a:lnTo>
                  <a:pt x="4854473" y="0"/>
                </a:lnTo>
              </a:path>
            </a:pathLst>
          </a:custGeom>
          <a:noFill/>
          <a:ln w="9525">
            <a:solidFill>
              <a:srgbClr val="5F606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5138" name="object 67"/>
          <p:cNvSpPr>
            <a:spLocks noChangeArrowheads="1"/>
          </p:cNvSpPr>
          <p:nvPr/>
        </p:nvSpPr>
        <p:spPr bwMode="auto">
          <a:xfrm>
            <a:off x="2905012" y="5444113"/>
            <a:ext cx="4151181" cy="0"/>
          </a:xfrm>
          <a:custGeom>
            <a:avLst/>
            <a:gdLst>
              <a:gd name="T0" fmla="*/ 0 w 4854473"/>
              <a:gd name="T1" fmla="*/ 4854473 w 4854473"/>
            </a:gdLst>
            <a:ahLst/>
            <a:cxnLst/>
            <a:rect l="T0" t="0" r="T1" b="0"/>
            <a:pathLst>
              <a:path w="4854473">
                <a:moveTo>
                  <a:pt x="0" y="0"/>
                </a:moveTo>
                <a:lnTo>
                  <a:pt x="4854473" y="0"/>
                </a:lnTo>
              </a:path>
            </a:pathLst>
          </a:custGeom>
          <a:noFill/>
          <a:ln w="9525">
            <a:solidFill>
              <a:srgbClr val="5F606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5139" name="object 68"/>
          <p:cNvSpPr>
            <a:spLocks noChangeArrowheads="1"/>
          </p:cNvSpPr>
          <p:nvPr/>
        </p:nvSpPr>
        <p:spPr bwMode="auto">
          <a:xfrm>
            <a:off x="2905012" y="5746164"/>
            <a:ext cx="4151181" cy="0"/>
          </a:xfrm>
          <a:custGeom>
            <a:avLst/>
            <a:gdLst>
              <a:gd name="T0" fmla="*/ 0 w 4854473"/>
              <a:gd name="T1" fmla="*/ 4854473 w 4854473"/>
            </a:gdLst>
            <a:ahLst/>
            <a:cxnLst/>
            <a:rect l="T0" t="0" r="T1" b="0"/>
            <a:pathLst>
              <a:path w="4854473">
                <a:moveTo>
                  <a:pt x="0" y="0"/>
                </a:moveTo>
                <a:lnTo>
                  <a:pt x="4854473" y="0"/>
                </a:lnTo>
              </a:path>
            </a:pathLst>
          </a:custGeom>
          <a:noFill/>
          <a:ln w="9525">
            <a:solidFill>
              <a:srgbClr val="5F606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5140" name="object 69"/>
          <p:cNvSpPr>
            <a:spLocks noChangeArrowheads="1"/>
          </p:cNvSpPr>
          <p:nvPr/>
        </p:nvSpPr>
        <p:spPr bwMode="auto">
          <a:xfrm>
            <a:off x="3363841" y="2412095"/>
            <a:ext cx="0" cy="3690778"/>
          </a:xfrm>
          <a:custGeom>
            <a:avLst/>
            <a:gdLst>
              <a:gd name="T0" fmla="*/ 0 h 4072902"/>
              <a:gd name="T1" fmla="*/ 4072902 h 4072902"/>
            </a:gdLst>
            <a:ahLst/>
            <a:cxnLst/>
            <a:rect l="0" t="T0" r="0" b="T1"/>
            <a:pathLst>
              <a:path h="4072902">
                <a:moveTo>
                  <a:pt x="0" y="0"/>
                </a:moveTo>
                <a:lnTo>
                  <a:pt x="0" y="4072902"/>
                </a:lnTo>
              </a:path>
            </a:pathLst>
          </a:custGeom>
          <a:noFill/>
          <a:ln w="9525">
            <a:solidFill>
              <a:srgbClr val="5F606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5141" name="object 70"/>
          <p:cNvSpPr>
            <a:spLocks noChangeArrowheads="1"/>
          </p:cNvSpPr>
          <p:nvPr/>
        </p:nvSpPr>
        <p:spPr bwMode="auto">
          <a:xfrm>
            <a:off x="6305505" y="2412095"/>
            <a:ext cx="0" cy="3690778"/>
          </a:xfrm>
          <a:custGeom>
            <a:avLst/>
            <a:gdLst>
              <a:gd name="T0" fmla="*/ 0 h 4072902"/>
              <a:gd name="T1" fmla="*/ 4072902 h 4072902"/>
            </a:gdLst>
            <a:ahLst/>
            <a:cxnLst/>
            <a:rect l="0" t="T0" r="0" b="T1"/>
            <a:pathLst>
              <a:path h="4072902">
                <a:moveTo>
                  <a:pt x="0" y="0"/>
                </a:moveTo>
                <a:lnTo>
                  <a:pt x="0" y="4072902"/>
                </a:lnTo>
              </a:path>
            </a:pathLst>
          </a:custGeom>
          <a:noFill/>
          <a:ln w="9525">
            <a:solidFill>
              <a:srgbClr val="5F606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5142" name="object 71"/>
          <p:cNvSpPr>
            <a:spLocks noChangeArrowheads="1"/>
          </p:cNvSpPr>
          <p:nvPr/>
        </p:nvSpPr>
        <p:spPr bwMode="auto">
          <a:xfrm>
            <a:off x="4213625" y="3483657"/>
            <a:ext cx="1842104" cy="4074815"/>
          </a:xfrm>
          <a:custGeom>
            <a:avLst/>
            <a:gdLst>
              <a:gd name="T0" fmla="*/ 0 w 2153450"/>
              <a:gd name="T1" fmla="*/ 0 h 4497120"/>
              <a:gd name="T2" fmla="*/ 2153450 w 2153450"/>
              <a:gd name="T3" fmla="*/ 4497120 h 4497120"/>
            </a:gdLst>
            <a:ahLst/>
            <a:cxnLst/>
            <a:rect l="T0" t="T1" r="T2" b="T3"/>
            <a:pathLst>
              <a:path w="2153450" h="4497120">
                <a:moveTo>
                  <a:pt x="637122" y="2000715"/>
                </a:moveTo>
                <a:lnTo>
                  <a:pt x="2094549" y="99968"/>
                </a:lnTo>
                <a:lnTo>
                  <a:pt x="2083866" y="67386"/>
                </a:lnTo>
                <a:lnTo>
                  <a:pt x="2153450" y="0"/>
                </a:lnTo>
                <a:lnTo>
                  <a:pt x="2038108" y="56337"/>
                </a:lnTo>
                <a:lnTo>
                  <a:pt x="2072155" y="82656"/>
                </a:lnTo>
                <a:lnTo>
                  <a:pt x="599926" y="2002288"/>
                </a:lnTo>
                <a:lnTo>
                  <a:pt x="637122" y="2000715"/>
                </a:lnTo>
                <a:close/>
              </a:path>
              <a:path w="2153450" h="4497120">
                <a:moveTo>
                  <a:pt x="2153450" y="0"/>
                </a:moveTo>
                <a:lnTo>
                  <a:pt x="2083866" y="67386"/>
                </a:lnTo>
                <a:lnTo>
                  <a:pt x="2094549" y="99968"/>
                </a:lnTo>
                <a:lnTo>
                  <a:pt x="2128596" y="126288"/>
                </a:lnTo>
                <a:lnTo>
                  <a:pt x="2153450" y="0"/>
                </a:lnTo>
                <a:close/>
              </a:path>
            </a:pathLst>
          </a:custGeom>
          <a:solidFill>
            <a:srgbClr val="848585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5143" name="object 72"/>
          <p:cNvSpPr>
            <a:spLocks noChangeArrowheads="1"/>
          </p:cNvSpPr>
          <p:nvPr/>
        </p:nvSpPr>
        <p:spPr bwMode="auto">
          <a:xfrm>
            <a:off x="4185118" y="3467836"/>
            <a:ext cx="1840746" cy="4074814"/>
          </a:xfrm>
          <a:custGeom>
            <a:avLst/>
            <a:gdLst>
              <a:gd name="T0" fmla="*/ 0 w 2153462"/>
              <a:gd name="T1" fmla="*/ 0 h 4497146"/>
              <a:gd name="T2" fmla="*/ 2153462 w 2153462"/>
              <a:gd name="T3" fmla="*/ 4497146 h 4497146"/>
            </a:gdLst>
            <a:ahLst/>
            <a:cxnLst/>
            <a:rect l="T0" t="T1" r="T2" b="T3"/>
            <a:pathLst>
              <a:path w="2153462" h="4497146">
                <a:moveTo>
                  <a:pt x="622695" y="2019507"/>
                </a:moveTo>
                <a:lnTo>
                  <a:pt x="2094788" y="100081"/>
                </a:lnTo>
                <a:lnTo>
                  <a:pt x="2083854" y="67360"/>
                </a:lnTo>
                <a:lnTo>
                  <a:pt x="2153462" y="0"/>
                </a:lnTo>
                <a:lnTo>
                  <a:pt x="2038350" y="56451"/>
                </a:lnTo>
                <a:lnTo>
                  <a:pt x="2072169" y="82595"/>
                </a:lnTo>
                <a:lnTo>
                  <a:pt x="585491" y="2021079"/>
                </a:lnTo>
                <a:lnTo>
                  <a:pt x="622695" y="2019507"/>
                </a:lnTo>
                <a:close/>
              </a:path>
              <a:path w="2153462" h="4497146">
                <a:moveTo>
                  <a:pt x="2153462" y="0"/>
                </a:moveTo>
                <a:lnTo>
                  <a:pt x="2083854" y="67360"/>
                </a:lnTo>
                <a:lnTo>
                  <a:pt x="2094788" y="100081"/>
                </a:lnTo>
                <a:lnTo>
                  <a:pt x="2128837" y="126403"/>
                </a:lnTo>
                <a:lnTo>
                  <a:pt x="2153462" y="0"/>
                </a:lnTo>
                <a:close/>
              </a:path>
            </a:pathLst>
          </a:custGeom>
          <a:solidFill>
            <a:srgbClr val="5383BD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5144" name="object 73"/>
          <p:cNvSpPr>
            <a:spLocks noChangeArrowheads="1"/>
          </p:cNvSpPr>
          <p:nvPr/>
        </p:nvSpPr>
        <p:spPr bwMode="auto">
          <a:xfrm>
            <a:off x="5928125" y="3467836"/>
            <a:ext cx="97739" cy="115067"/>
          </a:xfrm>
          <a:custGeom>
            <a:avLst/>
            <a:gdLst>
              <a:gd name="T0" fmla="*/ 0 w 115112"/>
              <a:gd name="T1" fmla="*/ 0 h 126403"/>
              <a:gd name="T2" fmla="*/ 115112 w 115112"/>
              <a:gd name="T3" fmla="*/ 126403 h 126403"/>
            </a:gdLst>
            <a:ahLst/>
            <a:cxnLst/>
            <a:rect l="T0" t="T1" r="T2" b="T3"/>
            <a:pathLst>
              <a:path w="115112" h="126403">
                <a:moveTo>
                  <a:pt x="115112" y="0"/>
                </a:moveTo>
                <a:lnTo>
                  <a:pt x="0" y="56451"/>
                </a:lnTo>
                <a:lnTo>
                  <a:pt x="90487" y="126403"/>
                </a:lnTo>
                <a:lnTo>
                  <a:pt x="115112" y="0"/>
                </a:lnTo>
              </a:path>
            </a:pathLst>
          </a:custGeom>
          <a:noFill/>
          <a:ln w="762">
            <a:solidFill>
              <a:srgbClr val="5383BD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5145" name="object 74"/>
          <p:cNvSpPr>
            <a:spLocks noChangeArrowheads="1"/>
          </p:cNvSpPr>
          <p:nvPr/>
        </p:nvSpPr>
        <p:spPr bwMode="auto">
          <a:xfrm>
            <a:off x="4216340" y="3529684"/>
            <a:ext cx="1770157" cy="3930981"/>
          </a:xfrm>
          <a:custGeom>
            <a:avLst/>
            <a:gdLst>
              <a:gd name="T0" fmla="*/ 0 w 2068791"/>
              <a:gd name="T1" fmla="*/ 0 h 4339374"/>
              <a:gd name="T2" fmla="*/ 2068791 w 2068791"/>
              <a:gd name="T3" fmla="*/ 4339374 h 4339374"/>
            </a:gdLst>
            <a:ahLst/>
            <a:cxnLst/>
            <a:rect l="T0" t="T1" r="T2" b="T3"/>
            <a:pathLst>
              <a:path w="2068791" h="4339374">
                <a:moveTo>
                  <a:pt x="584976" y="1952146"/>
                </a:moveTo>
                <a:lnTo>
                  <a:pt x="2068791" y="17437"/>
                </a:lnTo>
                <a:lnTo>
                  <a:pt x="2046135" y="0"/>
                </a:lnTo>
                <a:lnTo>
                  <a:pt x="547772" y="1953719"/>
                </a:lnTo>
              </a:path>
            </a:pathLst>
          </a:custGeom>
          <a:noFill/>
          <a:ln w="762">
            <a:solidFill>
              <a:srgbClr val="5383BD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5146" name="object 75"/>
          <p:cNvSpPr>
            <a:spLocks noChangeArrowheads="1"/>
          </p:cNvSpPr>
          <p:nvPr/>
        </p:nvSpPr>
        <p:spPr bwMode="auto">
          <a:xfrm>
            <a:off x="4141679" y="2729967"/>
            <a:ext cx="1953416" cy="2705516"/>
          </a:xfrm>
          <a:custGeom>
            <a:avLst/>
            <a:gdLst>
              <a:gd name="T0" fmla="*/ 0 w 2284120"/>
              <a:gd name="T1" fmla="*/ 0 h 2987357"/>
              <a:gd name="T2" fmla="*/ 2284120 w 2284120"/>
              <a:gd name="T3" fmla="*/ 2987357 h 2987357"/>
            </a:gdLst>
            <a:ahLst/>
            <a:cxnLst/>
            <a:rect l="T0" t="T1" r="T2" b="T3"/>
            <a:pathLst>
              <a:path w="2284120" h="2987357">
                <a:moveTo>
                  <a:pt x="2284120" y="0"/>
                </a:moveTo>
                <a:lnTo>
                  <a:pt x="2057031" y="0"/>
                </a:lnTo>
                <a:lnTo>
                  <a:pt x="2057031" y="332955"/>
                </a:lnTo>
                <a:lnTo>
                  <a:pt x="1792833" y="332955"/>
                </a:lnTo>
                <a:lnTo>
                  <a:pt x="1792833" y="665911"/>
                </a:lnTo>
                <a:lnTo>
                  <a:pt x="1571942" y="665911"/>
                </a:lnTo>
                <a:lnTo>
                  <a:pt x="1571942" y="998855"/>
                </a:lnTo>
                <a:lnTo>
                  <a:pt x="1397253" y="998855"/>
                </a:lnTo>
                <a:lnTo>
                  <a:pt x="1397253" y="1161656"/>
                </a:lnTo>
                <a:lnTo>
                  <a:pt x="1196581" y="1158748"/>
                </a:lnTo>
                <a:lnTo>
                  <a:pt x="1196581" y="1331810"/>
                </a:lnTo>
                <a:lnTo>
                  <a:pt x="1036243" y="1331810"/>
                </a:lnTo>
                <a:lnTo>
                  <a:pt x="1036243" y="1664766"/>
                </a:lnTo>
                <a:lnTo>
                  <a:pt x="799337" y="1664766"/>
                </a:lnTo>
                <a:lnTo>
                  <a:pt x="799337" y="1997722"/>
                </a:lnTo>
                <a:lnTo>
                  <a:pt x="522541" y="1997722"/>
                </a:lnTo>
                <a:lnTo>
                  <a:pt x="522541" y="2326995"/>
                </a:lnTo>
                <a:lnTo>
                  <a:pt x="271741" y="2326995"/>
                </a:lnTo>
                <a:lnTo>
                  <a:pt x="271741" y="2660840"/>
                </a:lnTo>
                <a:lnTo>
                  <a:pt x="0" y="2660840"/>
                </a:lnTo>
                <a:lnTo>
                  <a:pt x="0" y="2987357"/>
                </a:lnTo>
              </a:path>
            </a:pathLst>
          </a:custGeom>
          <a:noFill/>
          <a:ln w="25400">
            <a:solidFill>
              <a:srgbClr val="5383BD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5147" name="object 76"/>
          <p:cNvSpPr>
            <a:spLocks noChangeArrowheads="1"/>
          </p:cNvSpPr>
          <p:nvPr/>
        </p:nvSpPr>
        <p:spPr bwMode="auto">
          <a:xfrm>
            <a:off x="3647556" y="2166139"/>
            <a:ext cx="2359304" cy="309243"/>
          </a:xfrm>
          <a:custGeom>
            <a:avLst/>
            <a:gdLst>
              <a:gd name="T0" fmla="*/ 0 w 2760014"/>
              <a:gd name="T1" fmla="*/ 0 h 341134"/>
              <a:gd name="T2" fmla="*/ 2760014 w 2760014"/>
              <a:gd name="T3" fmla="*/ 341134 h 341134"/>
            </a:gdLst>
            <a:ahLst/>
            <a:cxnLst/>
            <a:rect l="T0" t="T1" r="T2" b="T3"/>
            <a:pathLst>
              <a:path w="2760014" h="341134">
                <a:moveTo>
                  <a:pt x="54990" y="279463"/>
                </a:moveTo>
                <a:lnTo>
                  <a:pt x="0" y="324802"/>
                </a:lnTo>
                <a:lnTo>
                  <a:pt x="53708" y="320370"/>
                </a:lnTo>
                <a:lnTo>
                  <a:pt x="64068" y="317962"/>
                </a:lnTo>
                <a:lnTo>
                  <a:pt x="1362417" y="15532"/>
                </a:lnTo>
                <a:lnTo>
                  <a:pt x="1365923" y="15367"/>
                </a:lnTo>
                <a:lnTo>
                  <a:pt x="2695809" y="287954"/>
                </a:lnTo>
                <a:lnTo>
                  <a:pt x="2690939" y="311340"/>
                </a:lnTo>
                <a:lnTo>
                  <a:pt x="2760014" y="293103"/>
                </a:lnTo>
                <a:lnTo>
                  <a:pt x="2706281" y="290093"/>
                </a:lnTo>
                <a:lnTo>
                  <a:pt x="2699013" y="272571"/>
                </a:lnTo>
                <a:lnTo>
                  <a:pt x="1365618" y="0"/>
                </a:lnTo>
                <a:lnTo>
                  <a:pt x="1362252" y="0"/>
                </a:lnTo>
                <a:lnTo>
                  <a:pt x="60440" y="302572"/>
                </a:lnTo>
                <a:lnTo>
                  <a:pt x="50037" y="304990"/>
                </a:lnTo>
                <a:lnTo>
                  <a:pt x="54990" y="279463"/>
                </a:lnTo>
                <a:close/>
              </a:path>
              <a:path w="2760014" h="341134">
                <a:moveTo>
                  <a:pt x="1363905" y="15835"/>
                </a:moveTo>
                <a:lnTo>
                  <a:pt x="2695809" y="287954"/>
                </a:lnTo>
                <a:lnTo>
                  <a:pt x="1365923" y="15367"/>
                </a:lnTo>
                <a:lnTo>
                  <a:pt x="1362417" y="15532"/>
                </a:lnTo>
                <a:lnTo>
                  <a:pt x="64068" y="317962"/>
                </a:lnTo>
                <a:lnTo>
                  <a:pt x="1363905" y="15835"/>
                </a:lnTo>
                <a:close/>
              </a:path>
              <a:path w="2760014" h="341134">
                <a:moveTo>
                  <a:pt x="2709494" y="274713"/>
                </a:moveTo>
                <a:lnTo>
                  <a:pt x="2760014" y="293103"/>
                </a:lnTo>
                <a:lnTo>
                  <a:pt x="2703880" y="249199"/>
                </a:lnTo>
                <a:lnTo>
                  <a:pt x="2699013" y="272571"/>
                </a:lnTo>
                <a:lnTo>
                  <a:pt x="2706281" y="290093"/>
                </a:lnTo>
                <a:lnTo>
                  <a:pt x="2760014" y="293103"/>
                </a:lnTo>
                <a:lnTo>
                  <a:pt x="2709494" y="274713"/>
                </a:lnTo>
                <a:close/>
              </a:path>
              <a:path w="2760014" h="341134">
                <a:moveTo>
                  <a:pt x="53708" y="320370"/>
                </a:moveTo>
                <a:lnTo>
                  <a:pt x="0" y="324802"/>
                </a:lnTo>
                <a:lnTo>
                  <a:pt x="69532" y="341134"/>
                </a:lnTo>
                <a:lnTo>
                  <a:pt x="64068" y="317962"/>
                </a:lnTo>
                <a:lnTo>
                  <a:pt x="53708" y="320370"/>
                </a:lnTo>
                <a:close/>
              </a:path>
              <a:path w="2760014" h="341134">
                <a:moveTo>
                  <a:pt x="54990" y="279463"/>
                </a:moveTo>
                <a:lnTo>
                  <a:pt x="50037" y="304990"/>
                </a:lnTo>
                <a:lnTo>
                  <a:pt x="60440" y="302572"/>
                </a:lnTo>
                <a:lnTo>
                  <a:pt x="54990" y="279463"/>
                </a:lnTo>
                <a:close/>
              </a:path>
            </a:pathLst>
          </a:custGeom>
          <a:solidFill>
            <a:srgbClr val="848585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5148" name="object 77"/>
          <p:cNvSpPr>
            <a:spLocks noChangeArrowheads="1"/>
          </p:cNvSpPr>
          <p:nvPr/>
        </p:nvSpPr>
        <p:spPr bwMode="auto">
          <a:xfrm>
            <a:off x="3647556" y="2147441"/>
            <a:ext cx="2359304" cy="309242"/>
          </a:xfrm>
          <a:custGeom>
            <a:avLst/>
            <a:gdLst>
              <a:gd name="T0" fmla="*/ 0 w 2760014"/>
              <a:gd name="T1" fmla="*/ 0 h 341299"/>
              <a:gd name="T2" fmla="*/ 2760014 w 2760014"/>
              <a:gd name="T3" fmla="*/ 341299 h 341299"/>
            </a:gdLst>
            <a:ahLst/>
            <a:cxnLst/>
            <a:rect l="T0" t="T1" r="T2" b="T3"/>
            <a:pathLst>
              <a:path w="2760014" h="341299">
                <a:moveTo>
                  <a:pt x="54990" y="279463"/>
                </a:moveTo>
                <a:lnTo>
                  <a:pt x="0" y="324789"/>
                </a:lnTo>
                <a:lnTo>
                  <a:pt x="53708" y="320522"/>
                </a:lnTo>
                <a:lnTo>
                  <a:pt x="64079" y="318112"/>
                </a:lnTo>
                <a:lnTo>
                  <a:pt x="1362417" y="15532"/>
                </a:lnTo>
                <a:lnTo>
                  <a:pt x="1365923" y="15532"/>
                </a:lnTo>
                <a:lnTo>
                  <a:pt x="2695810" y="288105"/>
                </a:lnTo>
                <a:lnTo>
                  <a:pt x="2690939" y="311492"/>
                </a:lnTo>
                <a:lnTo>
                  <a:pt x="2760014" y="293090"/>
                </a:lnTo>
                <a:lnTo>
                  <a:pt x="2706281" y="290245"/>
                </a:lnTo>
                <a:lnTo>
                  <a:pt x="2699043" y="272577"/>
                </a:lnTo>
                <a:lnTo>
                  <a:pt x="1365618" y="0"/>
                </a:lnTo>
                <a:lnTo>
                  <a:pt x="1362252" y="152"/>
                </a:lnTo>
                <a:lnTo>
                  <a:pt x="60462" y="302732"/>
                </a:lnTo>
                <a:lnTo>
                  <a:pt x="50037" y="305155"/>
                </a:lnTo>
                <a:lnTo>
                  <a:pt x="54990" y="279463"/>
                </a:lnTo>
                <a:close/>
              </a:path>
              <a:path w="2760014" h="341299">
                <a:moveTo>
                  <a:pt x="1364282" y="15913"/>
                </a:moveTo>
                <a:lnTo>
                  <a:pt x="2695810" y="288105"/>
                </a:lnTo>
                <a:lnTo>
                  <a:pt x="1365923" y="15532"/>
                </a:lnTo>
                <a:lnTo>
                  <a:pt x="1362417" y="15532"/>
                </a:lnTo>
                <a:lnTo>
                  <a:pt x="64079" y="318112"/>
                </a:lnTo>
                <a:lnTo>
                  <a:pt x="1364282" y="15913"/>
                </a:lnTo>
                <a:close/>
              </a:path>
              <a:path w="2760014" h="341299">
                <a:moveTo>
                  <a:pt x="2709494" y="274713"/>
                </a:moveTo>
                <a:lnTo>
                  <a:pt x="2760014" y="293090"/>
                </a:lnTo>
                <a:lnTo>
                  <a:pt x="2703880" y="249351"/>
                </a:lnTo>
                <a:lnTo>
                  <a:pt x="2699043" y="272577"/>
                </a:lnTo>
                <a:lnTo>
                  <a:pt x="2706281" y="290245"/>
                </a:lnTo>
                <a:lnTo>
                  <a:pt x="2760014" y="293090"/>
                </a:lnTo>
                <a:lnTo>
                  <a:pt x="2709494" y="274713"/>
                </a:lnTo>
                <a:close/>
              </a:path>
              <a:path w="2760014" h="341299">
                <a:moveTo>
                  <a:pt x="53708" y="320522"/>
                </a:moveTo>
                <a:lnTo>
                  <a:pt x="0" y="324789"/>
                </a:lnTo>
                <a:lnTo>
                  <a:pt x="69532" y="341299"/>
                </a:lnTo>
                <a:lnTo>
                  <a:pt x="64079" y="318112"/>
                </a:lnTo>
                <a:lnTo>
                  <a:pt x="53708" y="320522"/>
                </a:lnTo>
                <a:close/>
              </a:path>
              <a:path w="2760014" h="341299">
                <a:moveTo>
                  <a:pt x="54990" y="279463"/>
                </a:moveTo>
                <a:lnTo>
                  <a:pt x="50037" y="305155"/>
                </a:lnTo>
                <a:lnTo>
                  <a:pt x="60462" y="302732"/>
                </a:lnTo>
                <a:lnTo>
                  <a:pt x="54990" y="279463"/>
                </a:lnTo>
                <a:close/>
              </a:path>
            </a:pathLst>
          </a:custGeom>
          <a:solidFill>
            <a:srgbClr val="5383BD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5149" name="object 78"/>
          <p:cNvSpPr>
            <a:spLocks noChangeArrowheads="1"/>
          </p:cNvSpPr>
          <p:nvPr/>
        </p:nvSpPr>
        <p:spPr bwMode="auto">
          <a:xfrm>
            <a:off x="5948487" y="2373260"/>
            <a:ext cx="58372" cy="56096"/>
          </a:xfrm>
          <a:custGeom>
            <a:avLst/>
            <a:gdLst>
              <a:gd name="T0" fmla="*/ 0 w 69075"/>
              <a:gd name="T1" fmla="*/ 0 h 62141"/>
              <a:gd name="T2" fmla="*/ 69075 w 69075"/>
              <a:gd name="T3" fmla="*/ 62141 h 62141"/>
            </a:gdLst>
            <a:ahLst/>
            <a:cxnLst/>
            <a:rect l="T0" t="T1" r="T2" b="T3"/>
            <a:pathLst>
              <a:path w="69075" h="62141">
                <a:moveTo>
                  <a:pt x="12941" y="0"/>
                </a:moveTo>
                <a:lnTo>
                  <a:pt x="69075" y="43738"/>
                </a:lnTo>
                <a:lnTo>
                  <a:pt x="0" y="62141"/>
                </a:lnTo>
                <a:lnTo>
                  <a:pt x="12941" y="0"/>
                </a:lnTo>
                <a:close/>
              </a:path>
            </a:pathLst>
          </a:custGeom>
          <a:noFill/>
          <a:ln w="762">
            <a:solidFill>
              <a:srgbClr val="5383BD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5150" name="object 79"/>
          <p:cNvSpPr>
            <a:spLocks noChangeArrowheads="1"/>
          </p:cNvSpPr>
          <p:nvPr/>
        </p:nvSpPr>
        <p:spPr bwMode="auto">
          <a:xfrm>
            <a:off x="3647555" y="2400588"/>
            <a:ext cx="58371" cy="56095"/>
          </a:xfrm>
          <a:custGeom>
            <a:avLst/>
            <a:gdLst>
              <a:gd name="T0" fmla="*/ 0 w 69532"/>
              <a:gd name="T1" fmla="*/ 0 h 61836"/>
              <a:gd name="T2" fmla="*/ 69532 w 69532"/>
              <a:gd name="T3" fmla="*/ 61836 h 61836"/>
            </a:gdLst>
            <a:ahLst/>
            <a:cxnLst/>
            <a:rect l="T0" t="T1" r="T2" b="T3"/>
            <a:pathLst>
              <a:path w="69532" h="61836">
                <a:moveTo>
                  <a:pt x="69532" y="61836"/>
                </a:moveTo>
                <a:lnTo>
                  <a:pt x="0" y="45326"/>
                </a:lnTo>
                <a:lnTo>
                  <a:pt x="54990" y="0"/>
                </a:lnTo>
                <a:lnTo>
                  <a:pt x="69532" y="61836"/>
                </a:lnTo>
                <a:close/>
              </a:path>
            </a:pathLst>
          </a:custGeom>
          <a:noFill/>
          <a:ln w="762">
            <a:solidFill>
              <a:srgbClr val="5383BD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5151" name="object 80"/>
          <p:cNvSpPr>
            <a:spLocks noChangeArrowheads="1"/>
          </p:cNvSpPr>
          <p:nvPr/>
        </p:nvSpPr>
        <p:spPr bwMode="auto">
          <a:xfrm>
            <a:off x="3689637" y="2147441"/>
            <a:ext cx="2273783" cy="290544"/>
          </a:xfrm>
          <a:custGeom>
            <a:avLst/>
            <a:gdLst>
              <a:gd name="T0" fmla="*/ 0 w 2659456"/>
              <a:gd name="T1" fmla="*/ 0 h 320687"/>
              <a:gd name="T2" fmla="*/ 2659456 w 2659456"/>
              <a:gd name="T3" fmla="*/ 320687 h 320687"/>
            </a:gdLst>
            <a:ahLst/>
            <a:cxnLst/>
            <a:rect l="T0" t="T1" r="T2" b="T3"/>
            <a:pathLst>
              <a:path w="2659456" h="320687">
                <a:moveTo>
                  <a:pt x="0" y="305320"/>
                </a:moveTo>
                <a:lnTo>
                  <a:pt x="1312214" y="317"/>
                </a:lnTo>
                <a:lnTo>
                  <a:pt x="1313332" y="0"/>
                </a:lnTo>
                <a:lnTo>
                  <a:pt x="1314462" y="0"/>
                </a:lnTo>
                <a:lnTo>
                  <a:pt x="1315580" y="165"/>
                </a:lnTo>
                <a:lnTo>
                  <a:pt x="2659456" y="274878"/>
                </a:lnTo>
                <a:lnTo>
                  <a:pt x="2656243" y="290410"/>
                </a:lnTo>
                <a:lnTo>
                  <a:pt x="1312379" y="15697"/>
                </a:lnTo>
                <a:lnTo>
                  <a:pt x="1315885" y="15697"/>
                </a:lnTo>
                <a:lnTo>
                  <a:pt x="3670" y="320687"/>
                </a:lnTo>
                <a:lnTo>
                  <a:pt x="0" y="305320"/>
                </a:lnTo>
                <a:close/>
              </a:path>
            </a:pathLst>
          </a:custGeom>
          <a:noFill/>
          <a:ln w="762">
            <a:solidFill>
              <a:srgbClr val="5383BD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486907" y="1018344"/>
            <a:ext cx="4187833" cy="304928"/>
          </a:xfrm>
          <a:prstGeom prst="rect">
            <a:avLst/>
          </a:prstGeom>
        </p:spPr>
        <p:txBody>
          <a:bodyPr lIns="0" tIns="0" rIns="0" bIns="0"/>
          <a:lstStyle/>
          <a:p>
            <a:pPr marL="11128">
              <a:lnSpc>
                <a:spcPts val="2290"/>
              </a:lnSpc>
              <a:spcBef>
                <a:spcPts val="110"/>
              </a:spcBef>
            </a:pPr>
            <a:endParaRPr lang="en-US" sz="2100" dirty="0">
              <a:solidFill>
                <a:srgbClr val="404E5F"/>
              </a:solidFill>
              <a:latin typeface="Trebuchet MS" pitchFamily="-101" charset="0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486907" y="1356354"/>
            <a:ext cx="1140285" cy="303489"/>
          </a:xfrm>
          <a:prstGeom prst="rect">
            <a:avLst/>
          </a:prstGeom>
        </p:spPr>
        <p:txBody>
          <a:bodyPr lIns="0" tIns="0" rIns="0" bIns="0"/>
          <a:lstStyle/>
          <a:p>
            <a:pPr marL="11128">
              <a:lnSpc>
                <a:spcPts val="2290"/>
              </a:lnSpc>
              <a:spcBef>
                <a:spcPts val="110"/>
              </a:spcBef>
            </a:pPr>
            <a:endParaRPr lang="en-US" sz="2100" dirty="0">
              <a:latin typeface="Trebuchet MS" pitchFamily="-101" charset="0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689637" y="1356354"/>
            <a:ext cx="3814525" cy="316435"/>
          </a:xfrm>
          <a:prstGeom prst="rect">
            <a:avLst/>
          </a:prstGeom>
        </p:spPr>
        <p:txBody>
          <a:bodyPr lIns="0" tIns="0" rIns="0" bIns="0"/>
          <a:lstStyle/>
          <a:p>
            <a:pPr marL="11128">
              <a:lnSpc>
                <a:spcPts val="2290"/>
              </a:lnSpc>
              <a:spcBef>
                <a:spcPts val="110"/>
              </a:spcBef>
            </a:pPr>
            <a:endParaRPr lang="en-US" sz="2100" dirty="0">
              <a:latin typeface="Trebuchet MS" pitchFamily="-101" charset="0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201444" y="2102852"/>
            <a:ext cx="1567891" cy="303490"/>
          </a:xfrm>
          <a:prstGeom prst="rect">
            <a:avLst/>
          </a:prstGeom>
        </p:spPr>
        <p:txBody>
          <a:bodyPr lIns="0" tIns="0" rIns="0" bIns="0"/>
          <a:lstStyle/>
          <a:p>
            <a:pPr marL="11128">
              <a:lnSpc>
                <a:spcPts val="2290"/>
              </a:lnSpc>
              <a:spcBef>
                <a:spcPts val="110"/>
              </a:spcBef>
            </a:pPr>
            <a:r>
              <a:rPr lang="en-US" sz="2100" b="1" dirty="0" err="1">
                <a:solidFill>
                  <a:srgbClr val="4C4B4D"/>
                </a:solidFill>
                <a:latin typeface="Trebuchet MS" pitchFamily="-101" charset="0"/>
              </a:rPr>
              <a:t>Piața</a:t>
            </a:r>
            <a:r>
              <a:rPr lang="en-US" sz="2100" b="1" dirty="0">
                <a:solidFill>
                  <a:srgbClr val="4C4B4D"/>
                </a:solidFill>
                <a:latin typeface="Trebuchet MS" pitchFamily="-101" charset="0"/>
              </a:rPr>
              <a:t> </a:t>
            </a:r>
            <a:r>
              <a:rPr lang="en-US" sz="2100" b="1" dirty="0" err="1">
                <a:solidFill>
                  <a:srgbClr val="4C4B4D"/>
                </a:solidFill>
                <a:latin typeface="Trebuchet MS" pitchFamily="-101" charset="0"/>
              </a:rPr>
              <a:t>Muncii</a:t>
            </a:r>
            <a:endParaRPr lang="en-US" sz="2100" dirty="0">
              <a:latin typeface="Trebuchet MS" pitchFamily="-101" charset="0"/>
            </a:endParaRPr>
          </a:p>
        </p:txBody>
      </p:sp>
      <p:sp>
        <p:nvSpPr>
          <p:cNvPr id="5156" name="object 52"/>
          <p:cNvSpPr txBox="1">
            <a:spLocks noChangeArrowheads="1"/>
          </p:cNvSpPr>
          <p:nvPr/>
        </p:nvSpPr>
        <p:spPr bwMode="auto">
          <a:xfrm>
            <a:off x="726136" y="2153194"/>
            <a:ext cx="682814" cy="710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1128">
              <a:lnSpc>
                <a:spcPts val="2290"/>
              </a:lnSpc>
              <a:spcBef>
                <a:spcPts val="110"/>
              </a:spcBef>
            </a:pPr>
            <a:r>
              <a:rPr lang="en-US" sz="2100" b="1" dirty="0" err="1">
                <a:solidFill>
                  <a:srgbClr val="4C4B4D"/>
                </a:solidFill>
                <a:latin typeface="Trebuchet MS" pitchFamily="-101" charset="0"/>
              </a:rPr>
              <a:t>Piața</a:t>
            </a:r>
            <a:endParaRPr lang="en-US" sz="2100" dirty="0">
              <a:latin typeface="Trebuchet MS" pitchFamily="-101" charset="0"/>
            </a:endParaRPr>
          </a:p>
          <a:p>
            <a:pPr marL="11128">
              <a:lnSpc>
                <a:spcPct val="97000"/>
              </a:lnSpc>
              <a:spcBef>
                <a:spcPts val="1227"/>
              </a:spcBef>
            </a:pPr>
            <a:r>
              <a:rPr lang="en-US" sz="1500" dirty="0" err="1">
                <a:solidFill>
                  <a:srgbClr val="5F6062"/>
                </a:solidFill>
                <a:latin typeface="Trebuchet MS" pitchFamily="-101" charset="0"/>
              </a:rPr>
              <a:t>Fonduri</a:t>
            </a:r>
            <a:endParaRPr lang="en-US" sz="1500" dirty="0">
              <a:latin typeface="Trebuchet MS" pitchFamily="-101" charset="0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427955" y="2153194"/>
            <a:ext cx="1214946" cy="304928"/>
          </a:xfrm>
          <a:prstGeom prst="rect">
            <a:avLst/>
          </a:prstGeom>
        </p:spPr>
        <p:txBody>
          <a:bodyPr lIns="0" tIns="0" rIns="0" bIns="0"/>
          <a:lstStyle/>
          <a:p>
            <a:pPr marL="11128">
              <a:lnSpc>
                <a:spcPts val="2290"/>
              </a:lnSpc>
              <a:spcBef>
                <a:spcPts val="110"/>
              </a:spcBef>
            </a:pPr>
            <a:r>
              <a:rPr lang="en-US" sz="2100" b="1" dirty="0" err="1">
                <a:solidFill>
                  <a:srgbClr val="4C4B4D"/>
                </a:solidFill>
                <a:latin typeface="Trebuchet MS" pitchFamily="-101" charset="0"/>
              </a:rPr>
              <a:t>Educației</a:t>
            </a:r>
            <a:endParaRPr lang="en-US" sz="2100" dirty="0">
              <a:latin typeface="Trebuchet MS" pitchFamily="-101" charset="0"/>
            </a:endParaRPr>
          </a:p>
        </p:txBody>
      </p:sp>
      <p:sp>
        <p:nvSpPr>
          <p:cNvPr id="5158" name="object 50"/>
          <p:cNvSpPr txBox="1">
            <a:spLocks noChangeArrowheads="1"/>
          </p:cNvSpPr>
          <p:nvPr/>
        </p:nvSpPr>
        <p:spPr bwMode="auto">
          <a:xfrm>
            <a:off x="4653449" y="2307096"/>
            <a:ext cx="363805" cy="165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1128">
              <a:lnSpc>
                <a:spcPts val="1205"/>
              </a:lnSpc>
              <a:spcBef>
                <a:spcPts val="55"/>
              </a:spcBef>
            </a:pPr>
            <a:r>
              <a:rPr lang="en-US" sz="1100" b="1" dirty="0">
                <a:solidFill>
                  <a:srgbClr val="4C4B4D"/>
                </a:solidFill>
                <a:latin typeface="Trebuchet MS" pitchFamily="-101" charset="0"/>
              </a:rPr>
              <a:t>ESCO</a:t>
            </a:r>
            <a:endParaRPr lang="en-US" sz="1100" dirty="0">
              <a:latin typeface="Trebuchet MS" pitchFamily="-101" charset="0"/>
            </a:endParaRPr>
          </a:p>
        </p:txBody>
      </p:sp>
      <p:sp>
        <p:nvSpPr>
          <p:cNvPr id="5159" name="object 49"/>
          <p:cNvSpPr txBox="1">
            <a:spLocks noChangeArrowheads="1"/>
          </p:cNvSpPr>
          <p:nvPr/>
        </p:nvSpPr>
        <p:spPr bwMode="auto">
          <a:xfrm>
            <a:off x="7201443" y="2587572"/>
            <a:ext cx="1214946" cy="70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1128">
              <a:lnSpc>
                <a:spcPts val="1621"/>
              </a:lnSpc>
              <a:spcBef>
                <a:spcPts val="77"/>
              </a:spcBef>
            </a:pPr>
            <a:r>
              <a:rPr lang="en-US" sz="1500" dirty="0" err="1">
                <a:solidFill>
                  <a:srgbClr val="5F6062"/>
                </a:solidFill>
                <a:latin typeface="Trebuchet MS" pitchFamily="-101" charset="0"/>
              </a:rPr>
              <a:t>Recunoaștere</a:t>
            </a:r>
            <a:endParaRPr lang="en-US" sz="1500" dirty="0">
              <a:latin typeface="Trebuchet MS" pitchFamily="-101" charset="0"/>
            </a:endParaRPr>
          </a:p>
          <a:p>
            <a:pPr marL="11128">
              <a:lnSpc>
                <a:spcPct val="97000"/>
              </a:lnSpc>
              <a:spcBef>
                <a:spcPts val="329"/>
              </a:spcBef>
            </a:pPr>
            <a:r>
              <a:rPr lang="en-US" sz="1500" dirty="0" err="1">
                <a:solidFill>
                  <a:srgbClr val="5F6062"/>
                </a:solidFill>
                <a:latin typeface="Trebuchet MS" pitchFamily="-101" charset="0"/>
              </a:rPr>
              <a:t>Mobilitate</a:t>
            </a:r>
            <a:endParaRPr lang="en-US" sz="1500" dirty="0">
              <a:latin typeface="Trebuchet MS" pitchFamily="-101" charset="0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7504" y="2172055"/>
            <a:ext cx="519915" cy="248833"/>
          </a:xfrm>
          <a:prstGeom prst="rect">
            <a:avLst/>
          </a:prstGeom>
        </p:spPr>
        <p:txBody>
          <a:bodyPr lIns="0" tIns="0" rIns="0" bIns="0"/>
          <a:lstStyle/>
          <a:p>
            <a:pPr marL="11128">
              <a:lnSpc>
                <a:spcPts val="1862"/>
              </a:lnSpc>
              <a:spcBef>
                <a:spcPts val="88"/>
              </a:spcBef>
            </a:pPr>
            <a:r>
              <a:rPr lang="en-US" sz="1700" b="1" dirty="0" err="1">
                <a:solidFill>
                  <a:srgbClr val="4C4B4D"/>
                </a:solidFill>
                <a:latin typeface="Trebuchet MS" pitchFamily="-101" charset="0"/>
              </a:rPr>
              <a:t>Cere</a:t>
            </a:r>
            <a:endParaRPr lang="en-US" sz="1700" dirty="0">
              <a:latin typeface="Trebuchet MS" pitchFamily="-101" charset="0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26136" y="2856541"/>
            <a:ext cx="1687351" cy="430064"/>
          </a:xfrm>
          <a:prstGeom prst="rect">
            <a:avLst/>
          </a:prstGeom>
        </p:spPr>
        <p:txBody>
          <a:bodyPr lIns="0" tIns="0" rIns="0" bIns="0"/>
          <a:lstStyle/>
          <a:p>
            <a:pPr marL="11128">
              <a:lnSpc>
                <a:spcPts val="1621"/>
              </a:lnSpc>
              <a:spcBef>
                <a:spcPts val="77"/>
              </a:spcBef>
            </a:pPr>
            <a:r>
              <a:rPr lang="en-US" sz="1500" dirty="0" err="1">
                <a:solidFill>
                  <a:srgbClr val="5F6062"/>
                </a:solidFill>
                <a:latin typeface="Trebuchet MS" pitchFamily="-101" charset="0"/>
              </a:rPr>
              <a:t>Asigurarea</a:t>
            </a:r>
            <a:r>
              <a:rPr lang="en-US" sz="1500" dirty="0">
                <a:solidFill>
                  <a:srgbClr val="5F6062"/>
                </a:solidFill>
                <a:latin typeface="Trebuchet MS" pitchFamily="-101" charset="0"/>
              </a:rPr>
              <a:t> </a:t>
            </a:r>
            <a:r>
              <a:rPr lang="en-US" sz="1500" dirty="0" err="1">
                <a:solidFill>
                  <a:srgbClr val="5F6062"/>
                </a:solidFill>
                <a:latin typeface="Trebuchet MS" pitchFamily="-101" charset="0"/>
              </a:rPr>
              <a:t>calității</a:t>
            </a:r>
            <a:endParaRPr lang="en-US" sz="1500" dirty="0">
              <a:latin typeface="Trebuchet MS" pitchFamily="-101" charset="0"/>
            </a:endParaRPr>
          </a:p>
        </p:txBody>
      </p:sp>
      <p:sp>
        <p:nvSpPr>
          <p:cNvPr id="5162" name="object 46"/>
          <p:cNvSpPr txBox="1">
            <a:spLocks noChangeArrowheads="1"/>
          </p:cNvSpPr>
          <p:nvPr/>
        </p:nvSpPr>
        <p:spPr bwMode="auto">
          <a:xfrm>
            <a:off x="74059" y="3645024"/>
            <a:ext cx="609509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1128">
              <a:lnSpc>
                <a:spcPts val="1862"/>
              </a:lnSpc>
              <a:spcBef>
                <a:spcPts val="88"/>
              </a:spcBef>
            </a:pPr>
            <a:r>
              <a:rPr lang="en-US" sz="1700" b="1" dirty="0" err="1">
                <a:solidFill>
                  <a:srgbClr val="4C4B4D"/>
                </a:solidFill>
                <a:latin typeface="Trebuchet MS" pitchFamily="-101" charset="0"/>
              </a:rPr>
              <a:t>Oferă</a:t>
            </a:r>
            <a:endParaRPr lang="en-US" sz="1700" dirty="0">
              <a:latin typeface="Trebuchet MS" pitchFamily="-101" charset="0"/>
            </a:endParaRPr>
          </a:p>
          <a:p>
            <a:pPr marL="11128">
              <a:lnSpc>
                <a:spcPct val="97000"/>
              </a:lnSpc>
              <a:spcBef>
                <a:spcPts val="931"/>
              </a:spcBef>
            </a:pPr>
            <a:endParaRPr lang="ro-RO" sz="2000" b="1" dirty="0" smtClean="0">
              <a:solidFill>
                <a:srgbClr val="4C4B4D"/>
              </a:solidFill>
              <a:latin typeface="Trebuchet MS" pitchFamily="-101" charset="0"/>
            </a:endParaRPr>
          </a:p>
          <a:p>
            <a:pPr marL="11128">
              <a:lnSpc>
                <a:spcPct val="97000"/>
              </a:lnSpc>
              <a:spcBef>
                <a:spcPts val="931"/>
              </a:spcBef>
            </a:pPr>
            <a:r>
              <a:rPr lang="en-US" sz="1700" b="1" dirty="0" smtClean="0">
                <a:solidFill>
                  <a:srgbClr val="4C4B4D"/>
                </a:solidFill>
                <a:latin typeface="Trebuchet MS" pitchFamily="-101" charset="0"/>
              </a:rPr>
              <a:t>Cine</a:t>
            </a:r>
            <a:r>
              <a:rPr lang="en-US" sz="1700" b="1" dirty="0">
                <a:solidFill>
                  <a:srgbClr val="4C4B4D"/>
                </a:solidFill>
                <a:latin typeface="Trebuchet MS" pitchFamily="-101" charset="0"/>
              </a:rPr>
              <a:t>?</a:t>
            </a:r>
            <a:endParaRPr lang="en-US" sz="1700" dirty="0">
              <a:latin typeface="Trebuchet MS" pitchFamily="-101" charset="0"/>
            </a:endParaRPr>
          </a:p>
        </p:txBody>
      </p:sp>
      <p:sp>
        <p:nvSpPr>
          <p:cNvPr id="5163" name="object 45"/>
          <p:cNvSpPr txBox="1">
            <a:spLocks noChangeArrowheads="1"/>
          </p:cNvSpPr>
          <p:nvPr/>
        </p:nvSpPr>
        <p:spPr bwMode="auto">
          <a:xfrm>
            <a:off x="7201443" y="3523931"/>
            <a:ext cx="1475583" cy="526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1128">
              <a:lnSpc>
                <a:spcPts val="1490"/>
              </a:lnSpc>
              <a:spcBef>
                <a:spcPts val="77"/>
              </a:spcBef>
            </a:pPr>
            <a:r>
              <a:rPr lang="en-US" sz="1500" dirty="0" err="1">
                <a:solidFill>
                  <a:srgbClr val="5F6062"/>
                </a:solidFill>
                <a:latin typeface="Trebuchet MS" pitchFamily="-101" charset="0"/>
              </a:rPr>
              <a:t>Locuri</a:t>
            </a:r>
            <a:r>
              <a:rPr lang="en-US" sz="1500" dirty="0">
                <a:solidFill>
                  <a:srgbClr val="5F6062"/>
                </a:solidFill>
                <a:latin typeface="Trebuchet MS" pitchFamily="-101" charset="0"/>
              </a:rPr>
              <a:t> de </a:t>
            </a:r>
            <a:r>
              <a:rPr lang="en-US" sz="1500" dirty="0" err="1">
                <a:solidFill>
                  <a:srgbClr val="5F6062"/>
                </a:solidFill>
                <a:latin typeface="Trebuchet MS" pitchFamily="-101" charset="0"/>
              </a:rPr>
              <a:t>muncă</a:t>
            </a:r>
            <a:endParaRPr lang="en-US" sz="1500" dirty="0">
              <a:solidFill>
                <a:srgbClr val="5F6062"/>
              </a:solidFill>
              <a:latin typeface="Trebuchet MS" pitchFamily="-101" charset="0"/>
            </a:endParaRPr>
          </a:p>
          <a:p>
            <a:pPr marL="11128">
              <a:lnSpc>
                <a:spcPts val="1402"/>
              </a:lnSpc>
            </a:pPr>
            <a:r>
              <a:rPr lang="en-US" sz="1500" dirty="0" err="1">
                <a:solidFill>
                  <a:srgbClr val="5F6062"/>
                </a:solidFill>
                <a:latin typeface="Trebuchet MS" pitchFamily="-101" charset="0"/>
              </a:rPr>
              <a:t>Experiență</a:t>
            </a:r>
            <a:endParaRPr lang="en-US" sz="1500" dirty="0">
              <a:solidFill>
                <a:srgbClr val="5F6062"/>
              </a:solidFill>
              <a:latin typeface="Trebuchet MS" pitchFamily="-101" charset="0"/>
            </a:endParaRPr>
          </a:p>
        </p:txBody>
      </p:sp>
      <p:sp>
        <p:nvSpPr>
          <p:cNvPr id="5164" name="object 44"/>
          <p:cNvSpPr txBox="1">
            <a:spLocks noChangeArrowheads="1"/>
          </p:cNvSpPr>
          <p:nvPr/>
        </p:nvSpPr>
        <p:spPr bwMode="auto">
          <a:xfrm>
            <a:off x="726136" y="3582903"/>
            <a:ext cx="1922195" cy="453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1128">
              <a:lnSpc>
                <a:spcPts val="1621"/>
              </a:lnSpc>
              <a:spcBef>
                <a:spcPts val="77"/>
              </a:spcBef>
            </a:pPr>
            <a:r>
              <a:rPr lang="en-US" sz="1500" dirty="0">
                <a:solidFill>
                  <a:srgbClr val="5F6062"/>
                </a:solidFill>
                <a:latin typeface="Trebuchet MS" pitchFamily="-101" charset="0"/>
              </a:rPr>
              <a:t>Certificate/</a:t>
            </a:r>
            <a:r>
              <a:rPr lang="en-US" sz="1500" dirty="0" err="1">
                <a:solidFill>
                  <a:srgbClr val="5F6062"/>
                </a:solidFill>
                <a:latin typeface="Trebuchet MS" pitchFamily="-101" charset="0"/>
              </a:rPr>
              <a:t>Diplome</a:t>
            </a:r>
            <a:endParaRPr lang="en-US" sz="1500" dirty="0">
              <a:latin typeface="Trebuchet MS" pitchFamily="-101" charset="0"/>
            </a:endParaRPr>
          </a:p>
          <a:p>
            <a:pPr marL="11128">
              <a:lnSpc>
                <a:spcPct val="97000"/>
              </a:lnSpc>
            </a:pPr>
            <a:r>
              <a:rPr lang="en-US" sz="1500" dirty="0" err="1">
                <a:solidFill>
                  <a:srgbClr val="5F6062"/>
                </a:solidFill>
                <a:latin typeface="Trebuchet MS" pitchFamily="-101" charset="0"/>
              </a:rPr>
              <a:t>Suplimente</a:t>
            </a:r>
            <a:r>
              <a:rPr lang="en-US" sz="1500" dirty="0">
                <a:solidFill>
                  <a:srgbClr val="5F6062"/>
                </a:solidFill>
                <a:latin typeface="Trebuchet MS" pitchFamily="-101" charset="0"/>
              </a:rPr>
              <a:t> </a:t>
            </a:r>
            <a:r>
              <a:rPr lang="en-US" sz="1500" dirty="0" err="1">
                <a:solidFill>
                  <a:srgbClr val="5F6062"/>
                </a:solidFill>
                <a:latin typeface="Trebuchet MS" pitchFamily="-101" charset="0"/>
              </a:rPr>
              <a:t>Europass</a:t>
            </a:r>
            <a:endParaRPr lang="en-US" sz="1500" dirty="0">
              <a:latin typeface="Trebuchet MS" pitchFamily="-101" charset="0"/>
            </a:endParaRPr>
          </a:p>
        </p:txBody>
      </p:sp>
      <p:sp>
        <p:nvSpPr>
          <p:cNvPr id="5165" name="object 43"/>
          <p:cNvSpPr txBox="1">
            <a:spLocks noChangeArrowheads="1"/>
          </p:cNvSpPr>
          <p:nvPr/>
        </p:nvSpPr>
        <p:spPr bwMode="auto">
          <a:xfrm>
            <a:off x="726136" y="4333716"/>
            <a:ext cx="2117672" cy="1340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1128">
              <a:lnSpc>
                <a:spcPts val="1621"/>
              </a:lnSpc>
              <a:spcBef>
                <a:spcPts val="77"/>
              </a:spcBef>
            </a:pPr>
            <a:r>
              <a:rPr lang="en-US" sz="1500" dirty="0" err="1">
                <a:solidFill>
                  <a:srgbClr val="5F6062"/>
                </a:solidFill>
                <a:latin typeface="Trebuchet MS" pitchFamily="-101" charset="0"/>
              </a:rPr>
              <a:t>Furnizorii</a:t>
            </a:r>
            <a:r>
              <a:rPr lang="en-US" sz="1500" dirty="0">
                <a:solidFill>
                  <a:srgbClr val="5F6062"/>
                </a:solidFill>
                <a:latin typeface="Trebuchet MS" pitchFamily="-101" charset="0"/>
              </a:rPr>
              <a:t> de </a:t>
            </a:r>
            <a:r>
              <a:rPr lang="en-US" sz="1500" dirty="0" err="1">
                <a:solidFill>
                  <a:srgbClr val="5F6062"/>
                </a:solidFill>
                <a:latin typeface="Trebuchet MS" pitchFamily="-101" charset="0"/>
              </a:rPr>
              <a:t>educație</a:t>
            </a:r>
            <a:endParaRPr lang="en-US" sz="1500" dirty="0">
              <a:latin typeface="Trebuchet MS" pitchFamily="-101" charset="0"/>
            </a:endParaRPr>
          </a:p>
          <a:p>
            <a:pPr marL="11128">
              <a:lnSpc>
                <a:spcPct val="97000"/>
              </a:lnSpc>
              <a:spcBef>
                <a:spcPts val="329"/>
              </a:spcBef>
            </a:pPr>
            <a:r>
              <a:rPr lang="en-US" sz="1500" dirty="0" err="1">
                <a:solidFill>
                  <a:srgbClr val="5F6062"/>
                </a:solidFill>
                <a:latin typeface="Trebuchet MS" pitchFamily="-101" charset="0"/>
              </a:rPr>
              <a:t>și</a:t>
            </a:r>
            <a:r>
              <a:rPr lang="en-US" sz="1500" dirty="0">
                <a:solidFill>
                  <a:srgbClr val="5F6062"/>
                </a:solidFill>
                <a:latin typeface="Trebuchet MS" pitchFamily="-101" charset="0"/>
              </a:rPr>
              <a:t> </a:t>
            </a:r>
            <a:r>
              <a:rPr lang="en-US" sz="1500" dirty="0" err="1">
                <a:solidFill>
                  <a:srgbClr val="5F6062"/>
                </a:solidFill>
                <a:latin typeface="Trebuchet MS" pitchFamily="-101" charset="0"/>
              </a:rPr>
              <a:t>formare</a:t>
            </a:r>
            <a:r>
              <a:rPr lang="en-US" sz="1500" dirty="0">
                <a:solidFill>
                  <a:srgbClr val="5F6062"/>
                </a:solidFill>
                <a:latin typeface="Trebuchet MS" pitchFamily="-101" charset="0"/>
              </a:rPr>
              <a:t> </a:t>
            </a:r>
            <a:r>
              <a:rPr lang="en-US" sz="1500" dirty="0" err="1">
                <a:solidFill>
                  <a:srgbClr val="5F6062"/>
                </a:solidFill>
                <a:latin typeface="Trebuchet MS" pitchFamily="-101" charset="0"/>
              </a:rPr>
              <a:t>profesională</a:t>
            </a:r>
            <a:endParaRPr lang="en-US" sz="1500" dirty="0">
              <a:latin typeface="Trebuchet MS" pitchFamily="-101" charset="0"/>
            </a:endParaRPr>
          </a:p>
          <a:p>
            <a:pPr marL="11128">
              <a:lnSpc>
                <a:spcPct val="97000"/>
              </a:lnSpc>
              <a:spcBef>
                <a:spcPts val="406"/>
              </a:spcBef>
            </a:pPr>
            <a:r>
              <a:rPr lang="en-US" sz="1500" dirty="0">
                <a:solidFill>
                  <a:srgbClr val="5F6062"/>
                </a:solidFill>
                <a:latin typeface="Trebuchet MS" pitchFamily="-101" charset="0"/>
              </a:rPr>
              <a:t>- </a:t>
            </a:r>
            <a:r>
              <a:rPr lang="en-US" sz="1500" dirty="0" err="1">
                <a:solidFill>
                  <a:srgbClr val="5F6062"/>
                </a:solidFill>
                <a:latin typeface="Trebuchet MS" pitchFamily="-101" charset="0"/>
              </a:rPr>
              <a:t>Publici</a:t>
            </a:r>
            <a:endParaRPr lang="en-US" sz="1500" dirty="0">
              <a:latin typeface="Trebuchet MS" pitchFamily="-101" charset="0"/>
            </a:endParaRPr>
          </a:p>
          <a:p>
            <a:pPr marL="11128">
              <a:lnSpc>
                <a:spcPct val="97000"/>
              </a:lnSpc>
              <a:spcBef>
                <a:spcPts val="406"/>
              </a:spcBef>
            </a:pPr>
            <a:r>
              <a:rPr lang="en-US" sz="1500" dirty="0">
                <a:solidFill>
                  <a:srgbClr val="5F6062"/>
                </a:solidFill>
                <a:latin typeface="Trebuchet MS" pitchFamily="-101" charset="0"/>
              </a:rPr>
              <a:t>- </a:t>
            </a:r>
            <a:r>
              <a:rPr lang="en-US" sz="1500" dirty="0" err="1">
                <a:solidFill>
                  <a:srgbClr val="5F6062"/>
                </a:solidFill>
                <a:latin typeface="Trebuchet MS" pitchFamily="-101" charset="0"/>
              </a:rPr>
              <a:t>Privați</a:t>
            </a:r>
            <a:endParaRPr lang="en-US" sz="1500" dirty="0">
              <a:latin typeface="Trebuchet MS" pitchFamily="-101" charset="0"/>
            </a:endParaRPr>
          </a:p>
          <a:p>
            <a:pPr marL="11128">
              <a:lnSpc>
                <a:spcPct val="97000"/>
              </a:lnSpc>
              <a:spcBef>
                <a:spcPts val="406"/>
              </a:spcBef>
            </a:pPr>
            <a:r>
              <a:rPr lang="en-US" sz="1500" dirty="0" err="1">
                <a:solidFill>
                  <a:srgbClr val="5F6062"/>
                </a:solidFill>
                <a:latin typeface="Trebuchet MS" pitchFamily="-101" charset="0"/>
              </a:rPr>
              <a:t>Autorizați</a:t>
            </a:r>
            <a:r>
              <a:rPr lang="en-US" sz="1500" dirty="0">
                <a:solidFill>
                  <a:srgbClr val="5F6062"/>
                </a:solidFill>
                <a:latin typeface="Trebuchet MS" pitchFamily="-101" charset="0"/>
              </a:rPr>
              <a:t>/</a:t>
            </a:r>
            <a:r>
              <a:rPr lang="en-US" sz="1500" dirty="0" err="1">
                <a:solidFill>
                  <a:srgbClr val="5F6062"/>
                </a:solidFill>
                <a:latin typeface="Trebuchet MS" pitchFamily="-101" charset="0"/>
              </a:rPr>
              <a:t>Acreditați</a:t>
            </a:r>
            <a:endParaRPr lang="en-US" sz="1500" dirty="0">
              <a:latin typeface="Trebuchet MS" pitchFamily="-101" charset="0"/>
            </a:endParaRPr>
          </a:p>
        </p:txBody>
      </p:sp>
      <p:sp>
        <p:nvSpPr>
          <p:cNvPr id="5166" name="object 42"/>
          <p:cNvSpPr txBox="1">
            <a:spLocks noChangeArrowheads="1"/>
          </p:cNvSpPr>
          <p:nvPr/>
        </p:nvSpPr>
        <p:spPr bwMode="auto">
          <a:xfrm>
            <a:off x="7201443" y="4346661"/>
            <a:ext cx="1019469" cy="1015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1128">
              <a:lnSpc>
                <a:spcPts val="1621"/>
              </a:lnSpc>
              <a:spcBef>
                <a:spcPts val="77"/>
              </a:spcBef>
            </a:pPr>
            <a:r>
              <a:rPr lang="en-US" sz="1500" dirty="0" err="1">
                <a:solidFill>
                  <a:srgbClr val="5F6062"/>
                </a:solidFill>
                <a:latin typeface="Trebuchet MS" pitchFamily="-101" charset="0"/>
              </a:rPr>
              <a:t>Angajatori</a:t>
            </a:r>
            <a:endParaRPr lang="en-US" sz="1500" dirty="0">
              <a:latin typeface="Trebuchet MS" pitchFamily="-101" charset="0"/>
            </a:endParaRPr>
          </a:p>
          <a:p>
            <a:pPr marL="11128">
              <a:lnSpc>
                <a:spcPts val="1610"/>
              </a:lnSpc>
            </a:pPr>
            <a:r>
              <a:rPr lang="en-US" sz="1500" dirty="0" err="1">
                <a:solidFill>
                  <a:srgbClr val="5F6062"/>
                </a:solidFill>
                <a:latin typeface="Trebuchet MS" pitchFamily="-101" charset="0"/>
              </a:rPr>
              <a:t>Angajați</a:t>
            </a:r>
            <a:endParaRPr lang="en-US" sz="1500" dirty="0">
              <a:latin typeface="Trebuchet MS" pitchFamily="-101" charset="0"/>
            </a:endParaRPr>
          </a:p>
          <a:p>
            <a:pPr marL="11128">
              <a:lnSpc>
                <a:spcPct val="97000"/>
              </a:lnSpc>
              <a:spcBef>
                <a:spcPts val="362"/>
              </a:spcBef>
            </a:pPr>
            <a:r>
              <a:rPr lang="en-US" sz="1500" dirty="0" err="1">
                <a:solidFill>
                  <a:srgbClr val="5F6062"/>
                </a:solidFill>
                <a:latin typeface="Trebuchet MS" pitchFamily="-101" charset="0"/>
              </a:rPr>
              <a:t>Șomeri</a:t>
            </a:r>
            <a:endParaRPr lang="en-US" sz="1500" dirty="0">
              <a:latin typeface="Trebuchet MS" pitchFamily="-101" charset="0"/>
            </a:endParaRPr>
          </a:p>
          <a:p>
            <a:pPr marL="11128">
              <a:lnSpc>
                <a:spcPct val="97000"/>
              </a:lnSpc>
              <a:spcBef>
                <a:spcPts val="406"/>
              </a:spcBef>
            </a:pPr>
            <a:r>
              <a:rPr lang="en-US" sz="1500" dirty="0" err="1">
                <a:solidFill>
                  <a:srgbClr val="5F6062"/>
                </a:solidFill>
                <a:latin typeface="Trebuchet MS" pitchFamily="-101" charset="0"/>
              </a:rPr>
              <a:t>Necalificați</a:t>
            </a:r>
            <a:endParaRPr lang="en-US" sz="1500" dirty="0">
              <a:latin typeface="Trebuchet MS" pitchFamily="-101" charset="0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201444" y="5526099"/>
            <a:ext cx="1353409" cy="407050"/>
          </a:xfrm>
          <a:prstGeom prst="rect">
            <a:avLst/>
          </a:prstGeom>
        </p:spPr>
        <p:txBody>
          <a:bodyPr lIns="0" tIns="0" rIns="0" bIns="0"/>
          <a:lstStyle/>
          <a:p>
            <a:pPr marL="11128">
              <a:lnSpc>
                <a:spcPts val="1435"/>
              </a:lnSpc>
              <a:spcBef>
                <a:spcPts val="209"/>
              </a:spcBef>
            </a:pPr>
            <a:r>
              <a:rPr lang="en-US" sz="1500" dirty="0" err="1">
                <a:solidFill>
                  <a:srgbClr val="5F6062"/>
                </a:solidFill>
                <a:latin typeface="Trebuchet MS" pitchFamily="-101" charset="0"/>
              </a:rPr>
              <a:t>Fără</a:t>
            </a:r>
            <a:r>
              <a:rPr lang="en-US" sz="1500" dirty="0">
                <a:solidFill>
                  <a:srgbClr val="5F6062"/>
                </a:solidFill>
                <a:latin typeface="Trebuchet MS" pitchFamily="-101" charset="0"/>
              </a:rPr>
              <a:t> </a:t>
            </a:r>
            <a:r>
              <a:rPr lang="en-US" sz="1500" dirty="0" err="1">
                <a:solidFill>
                  <a:srgbClr val="5F6062"/>
                </a:solidFill>
                <a:latin typeface="Trebuchet MS" pitchFamily="-101" charset="0"/>
              </a:rPr>
              <a:t>competențe</a:t>
            </a:r>
            <a:r>
              <a:rPr lang="en-US" sz="1500" dirty="0">
                <a:solidFill>
                  <a:srgbClr val="5F6062"/>
                </a:solidFill>
                <a:latin typeface="Trebuchet MS" pitchFamily="-101" charset="0"/>
              </a:rPr>
              <a:t> </a:t>
            </a:r>
            <a:r>
              <a:rPr lang="en-US" sz="1500" dirty="0" err="1">
                <a:solidFill>
                  <a:srgbClr val="5F6062"/>
                </a:solidFill>
                <a:latin typeface="Trebuchet MS" pitchFamily="-101" charset="0"/>
              </a:rPr>
              <a:t>cheie</a:t>
            </a:r>
            <a:endParaRPr lang="en-US" sz="1500" dirty="0">
              <a:latin typeface="Trebuchet MS" pitchFamily="-101" charset="0"/>
            </a:endParaRPr>
          </a:p>
        </p:txBody>
      </p:sp>
      <p:sp>
        <p:nvSpPr>
          <p:cNvPr id="40" name="object 40"/>
          <p:cNvSpPr txBox="1"/>
          <p:nvPr/>
        </p:nvSpPr>
        <p:spPr>
          <a:xfrm rot="18540000">
            <a:off x="3973115" y="4154532"/>
            <a:ext cx="901839" cy="141178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ts val="1139"/>
              </a:lnSpc>
              <a:spcBef>
                <a:spcPts val="55"/>
              </a:spcBef>
            </a:pPr>
            <a:r>
              <a:rPr lang="en-US" sz="1100" dirty="0" err="1">
                <a:solidFill>
                  <a:srgbClr val="5F6062"/>
                </a:solidFill>
                <a:latin typeface="Trebuchet MS" pitchFamily="-101" charset="0"/>
              </a:rPr>
              <a:t>Comp</a:t>
            </a:r>
            <a:r>
              <a:rPr lang="en-US" baseline="2000" dirty="0" err="1">
                <a:solidFill>
                  <a:srgbClr val="5F6062"/>
                </a:solidFill>
                <a:latin typeface="Trebuchet MS" pitchFamily="-101" charset="0"/>
              </a:rPr>
              <a:t>etențe</a:t>
            </a:r>
            <a:r>
              <a:rPr lang="en-US" baseline="2000" dirty="0" smtClean="0">
                <a:solidFill>
                  <a:srgbClr val="5F6062"/>
                </a:solidFill>
                <a:latin typeface="Trebuchet MS" pitchFamily="-101" charset="0"/>
              </a:rPr>
              <a:t> </a:t>
            </a:r>
            <a:endParaRPr lang="en-US" sz="1100" dirty="0">
              <a:latin typeface="Trebuchet MS" pitchFamily="-101" charset="0"/>
            </a:endParaRPr>
          </a:p>
        </p:txBody>
      </p:sp>
      <p:sp>
        <p:nvSpPr>
          <p:cNvPr id="39" name="object 39"/>
          <p:cNvSpPr txBox="1"/>
          <p:nvPr/>
        </p:nvSpPr>
        <p:spPr>
          <a:xfrm rot="18540000">
            <a:off x="4481031" y="3457447"/>
            <a:ext cx="927655" cy="1423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ts val="1139"/>
              </a:lnSpc>
              <a:spcBef>
                <a:spcPts val="55"/>
              </a:spcBef>
            </a:pPr>
            <a:r>
              <a:rPr lang="ro-RO" sz="1100" dirty="0" smtClean="0">
                <a:solidFill>
                  <a:srgbClr val="5F6062"/>
                </a:solidFill>
                <a:latin typeface="Trebuchet MS" pitchFamily="-101" charset="0"/>
              </a:rPr>
              <a:t>d</a:t>
            </a:r>
            <a:r>
              <a:rPr lang="en-US" sz="1100" dirty="0" err="1" smtClean="0">
                <a:solidFill>
                  <a:srgbClr val="5F6062"/>
                </a:solidFill>
                <a:latin typeface="Trebuchet MS" pitchFamily="-101" charset="0"/>
              </a:rPr>
              <a:t>emon</a:t>
            </a:r>
            <a:r>
              <a:rPr lang="en-US" baseline="2000" dirty="0" err="1" smtClean="0">
                <a:solidFill>
                  <a:srgbClr val="5F6062"/>
                </a:solidFill>
                <a:latin typeface="Trebuchet MS" pitchFamily="-101" charset="0"/>
              </a:rPr>
              <a:t>strate</a:t>
            </a:r>
            <a:endParaRPr lang="en-US" sz="1100" dirty="0">
              <a:latin typeface="Trebuchet MS" pitchFamily="-101" charset="0"/>
            </a:endParaRPr>
          </a:p>
        </p:txBody>
      </p:sp>
      <p:sp>
        <p:nvSpPr>
          <p:cNvPr id="38" name="object 38"/>
          <p:cNvSpPr txBox="1"/>
          <p:nvPr/>
        </p:nvSpPr>
        <p:spPr>
          <a:xfrm rot="18600000">
            <a:off x="4964882" y="4202555"/>
            <a:ext cx="655883" cy="135748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ts val="1095"/>
              </a:lnSpc>
              <a:spcBef>
                <a:spcPts val="55"/>
              </a:spcBef>
            </a:pPr>
            <a:r>
              <a:rPr lang="en-US" sz="1100" b="1" dirty="0">
                <a:solidFill>
                  <a:srgbClr val="4C4B4D"/>
                </a:solidFill>
                <a:latin typeface="Trebuchet MS" pitchFamily="-101" charset="0"/>
              </a:rPr>
              <a:t>CNC -EFQ</a:t>
            </a:r>
            <a:endParaRPr lang="en-US" sz="1100" dirty="0">
              <a:latin typeface="Trebuchet MS" pitchFamily="-101" charset="0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905012" y="2412096"/>
            <a:ext cx="458829" cy="317872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ts val="1227"/>
              </a:lnSpc>
              <a:spcBef>
                <a:spcPts val="44"/>
              </a:spcBef>
            </a:pPr>
            <a:endParaRPr lang="en-US" sz="1200" dirty="0">
              <a:latin typeface="Calibri" pitchFamily="-101" charset="0"/>
            </a:endParaRPr>
          </a:p>
          <a:p>
            <a:pPr>
              <a:lnSpc>
                <a:spcPct val="97000"/>
              </a:lnSpc>
            </a:pPr>
            <a:r>
              <a:rPr lang="en-US" sz="900" dirty="0">
                <a:solidFill>
                  <a:srgbClr val="5F6062"/>
                </a:solidFill>
                <a:latin typeface="Trebuchet MS" pitchFamily="-101" charset="0"/>
              </a:rPr>
              <a:t>ISCED</a:t>
            </a:r>
            <a:endParaRPr lang="en-US" sz="900" dirty="0">
              <a:latin typeface="Trebuchet MS" pitchFamily="-101" charset="0"/>
            </a:endParaRPr>
          </a:p>
        </p:txBody>
      </p:sp>
      <p:sp>
        <p:nvSpPr>
          <p:cNvPr id="5172" name="object 36"/>
          <p:cNvSpPr txBox="1">
            <a:spLocks noChangeArrowheads="1"/>
          </p:cNvSpPr>
          <p:nvPr/>
        </p:nvSpPr>
        <p:spPr bwMode="auto">
          <a:xfrm>
            <a:off x="3363841" y="2412096"/>
            <a:ext cx="2941664" cy="317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2255">
              <a:lnSpc>
                <a:spcPts val="876"/>
              </a:lnSpc>
            </a:pPr>
            <a:endParaRPr lang="en-US" sz="900" dirty="0">
              <a:latin typeface="Calibri" pitchFamily="-101" charset="0"/>
            </a:endParaRPr>
          </a:p>
        </p:txBody>
      </p:sp>
      <p:sp>
        <p:nvSpPr>
          <p:cNvPr id="5173" name="object 35"/>
          <p:cNvSpPr txBox="1">
            <a:spLocks noChangeArrowheads="1"/>
          </p:cNvSpPr>
          <p:nvPr/>
        </p:nvSpPr>
        <p:spPr bwMode="auto">
          <a:xfrm>
            <a:off x="6305506" y="2412096"/>
            <a:ext cx="750687" cy="317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58421">
              <a:lnSpc>
                <a:spcPts val="1073"/>
              </a:lnSpc>
              <a:spcBef>
                <a:spcPts val="219"/>
              </a:spcBef>
            </a:pPr>
            <a:r>
              <a:rPr lang="en-US" sz="900" dirty="0">
                <a:solidFill>
                  <a:srgbClr val="5F6062"/>
                </a:solidFill>
                <a:latin typeface="Trebuchet MS" pitchFamily="-101" charset="0"/>
              </a:rPr>
              <a:t>COR/ISCO</a:t>
            </a:r>
            <a:endParaRPr lang="en-US" sz="900" dirty="0">
              <a:latin typeface="Trebuchet MS" pitchFamily="-101" charset="0"/>
            </a:endParaRPr>
          </a:p>
        </p:txBody>
      </p:sp>
      <p:sp>
        <p:nvSpPr>
          <p:cNvPr id="5174" name="object 34"/>
          <p:cNvSpPr txBox="1">
            <a:spLocks noChangeArrowheads="1"/>
          </p:cNvSpPr>
          <p:nvPr/>
        </p:nvSpPr>
        <p:spPr bwMode="auto">
          <a:xfrm>
            <a:off x="2905012" y="2729967"/>
            <a:ext cx="458829" cy="30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2255">
              <a:lnSpc>
                <a:spcPts val="876"/>
              </a:lnSpc>
            </a:pPr>
            <a:endParaRPr lang="en-US" sz="900" dirty="0">
              <a:latin typeface="Calibri" pitchFamily="-101" charset="0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363841" y="2729967"/>
            <a:ext cx="2941664" cy="300613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ts val="438"/>
              </a:lnSpc>
              <a:spcBef>
                <a:spcPts val="33"/>
              </a:spcBef>
            </a:pPr>
            <a:endParaRPr lang="en-US" sz="400" dirty="0">
              <a:latin typeface="Calibri" pitchFamily="-101" charset="0"/>
            </a:endParaRPr>
          </a:p>
          <a:p>
            <a:pPr>
              <a:lnSpc>
                <a:spcPct val="97000"/>
              </a:lnSpc>
            </a:pPr>
            <a:r>
              <a:rPr lang="en-US" sz="1200" dirty="0">
                <a:solidFill>
                  <a:srgbClr val="5F6062"/>
                </a:solidFill>
                <a:latin typeface="Trebuchet MS" pitchFamily="-101" charset="0"/>
              </a:rPr>
              <a:t>8                                    </a:t>
            </a:r>
            <a:r>
              <a:rPr lang="en-US" sz="1200" dirty="0" smtClean="0">
                <a:solidFill>
                  <a:srgbClr val="5F6062"/>
                </a:solidFill>
                <a:latin typeface="Trebuchet MS" pitchFamily="-101" charset="0"/>
              </a:rPr>
              <a:t>              </a:t>
            </a:r>
            <a:r>
              <a:rPr lang="en-US" sz="1200" dirty="0">
                <a:solidFill>
                  <a:srgbClr val="5F6062"/>
                </a:solidFill>
                <a:latin typeface="Trebuchet MS" pitchFamily="-101" charset="0"/>
              </a:rPr>
              <a:t>8</a:t>
            </a:r>
            <a:endParaRPr lang="en-US" sz="1200" dirty="0">
              <a:latin typeface="Trebuchet MS" pitchFamily="-101" charset="0"/>
            </a:endParaRPr>
          </a:p>
        </p:txBody>
      </p:sp>
      <p:sp>
        <p:nvSpPr>
          <p:cNvPr id="5176" name="object 32"/>
          <p:cNvSpPr txBox="1">
            <a:spLocks noChangeArrowheads="1"/>
          </p:cNvSpPr>
          <p:nvPr/>
        </p:nvSpPr>
        <p:spPr bwMode="auto">
          <a:xfrm>
            <a:off x="6305506" y="2729967"/>
            <a:ext cx="750687" cy="30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2255">
              <a:lnSpc>
                <a:spcPts val="876"/>
              </a:lnSpc>
            </a:pPr>
            <a:endParaRPr lang="en-US" sz="900" dirty="0">
              <a:latin typeface="Calibri" pitchFamily="-101" charset="0"/>
            </a:endParaRPr>
          </a:p>
        </p:txBody>
      </p:sp>
      <p:sp>
        <p:nvSpPr>
          <p:cNvPr id="5177" name="object 31"/>
          <p:cNvSpPr txBox="1">
            <a:spLocks noChangeArrowheads="1"/>
          </p:cNvSpPr>
          <p:nvPr/>
        </p:nvSpPr>
        <p:spPr bwMode="auto">
          <a:xfrm>
            <a:off x="2905012" y="3030581"/>
            <a:ext cx="458829" cy="302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2255">
              <a:lnSpc>
                <a:spcPts val="876"/>
              </a:lnSpc>
            </a:pPr>
            <a:endParaRPr lang="en-US" sz="900" dirty="0">
              <a:latin typeface="Calibri" pitchFamily="-101" charset="0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363841" y="3030581"/>
            <a:ext cx="2941664" cy="302051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ts val="438"/>
              </a:lnSpc>
              <a:spcBef>
                <a:spcPts val="44"/>
              </a:spcBef>
            </a:pPr>
            <a:endParaRPr lang="en-US" sz="400" dirty="0">
              <a:latin typeface="Calibri" pitchFamily="-101" charset="0"/>
            </a:endParaRPr>
          </a:p>
          <a:p>
            <a:pPr>
              <a:lnSpc>
                <a:spcPct val="97000"/>
              </a:lnSpc>
            </a:pPr>
            <a:r>
              <a:rPr lang="en-US" sz="1200" dirty="0">
                <a:solidFill>
                  <a:srgbClr val="5F6062"/>
                </a:solidFill>
                <a:latin typeface="Trebuchet MS" pitchFamily="-101" charset="0"/>
              </a:rPr>
              <a:t>7                                   </a:t>
            </a:r>
            <a:r>
              <a:rPr lang="en-US" sz="1200" dirty="0" smtClean="0">
                <a:solidFill>
                  <a:srgbClr val="5F6062"/>
                </a:solidFill>
                <a:latin typeface="Trebuchet MS" pitchFamily="-101" charset="0"/>
              </a:rPr>
              <a:t>          </a:t>
            </a:r>
            <a:r>
              <a:rPr lang="en-US" sz="1200" dirty="0">
                <a:solidFill>
                  <a:srgbClr val="5F6062"/>
                </a:solidFill>
                <a:latin typeface="Trebuchet MS" pitchFamily="-101" charset="0"/>
              </a:rPr>
              <a:t>7</a:t>
            </a:r>
            <a:endParaRPr lang="en-US" sz="1200" dirty="0">
              <a:latin typeface="Trebuchet MS" pitchFamily="-101" charset="0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305506" y="3030581"/>
            <a:ext cx="750687" cy="302051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ts val="526"/>
              </a:lnSpc>
              <a:spcBef>
                <a:spcPts val="33"/>
              </a:spcBef>
            </a:pPr>
            <a:endParaRPr lang="en-US" sz="500" dirty="0">
              <a:latin typeface="Calibri" pitchFamily="-101" charset="0"/>
            </a:endParaRPr>
          </a:p>
          <a:p>
            <a:pPr>
              <a:lnSpc>
                <a:spcPct val="97000"/>
              </a:lnSpc>
            </a:pPr>
            <a:r>
              <a:rPr lang="en-US" sz="1200" dirty="0">
                <a:solidFill>
                  <a:srgbClr val="5F6062"/>
                </a:solidFill>
                <a:latin typeface="Trebuchet MS" pitchFamily="-101" charset="0"/>
              </a:rPr>
              <a:t>2</a:t>
            </a:r>
            <a:endParaRPr lang="en-US" sz="1200" dirty="0">
              <a:latin typeface="Trebuchet MS" pitchFamily="-101" charset="0"/>
            </a:endParaRPr>
          </a:p>
        </p:txBody>
      </p:sp>
      <p:sp>
        <p:nvSpPr>
          <p:cNvPr id="5180" name="object 28"/>
          <p:cNvSpPr txBox="1">
            <a:spLocks noChangeArrowheads="1"/>
          </p:cNvSpPr>
          <p:nvPr/>
        </p:nvSpPr>
        <p:spPr bwMode="auto">
          <a:xfrm>
            <a:off x="2905012" y="3332632"/>
            <a:ext cx="458829" cy="302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2255">
              <a:lnSpc>
                <a:spcPts val="876"/>
              </a:lnSpc>
            </a:pPr>
            <a:endParaRPr lang="en-US" sz="900" dirty="0">
              <a:latin typeface="Calibri" pitchFamily="-101" charset="0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363841" y="3332632"/>
            <a:ext cx="2941664" cy="302051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ts val="438"/>
              </a:lnSpc>
              <a:spcBef>
                <a:spcPts val="22"/>
              </a:spcBef>
            </a:pPr>
            <a:endParaRPr lang="en-US" sz="400" dirty="0">
              <a:latin typeface="Calibri" pitchFamily="-101" charset="0"/>
            </a:endParaRPr>
          </a:p>
          <a:p>
            <a:pPr>
              <a:lnSpc>
                <a:spcPct val="97000"/>
              </a:lnSpc>
            </a:pPr>
            <a:r>
              <a:rPr lang="en-US" sz="1200" dirty="0">
                <a:solidFill>
                  <a:srgbClr val="5F6062"/>
                </a:solidFill>
                <a:latin typeface="Trebuchet MS" pitchFamily="-101" charset="0"/>
              </a:rPr>
              <a:t>6                             </a:t>
            </a:r>
            <a:r>
              <a:rPr lang="en-US" sz="1200" dirty="0" smtClean="0">
                <a:solidFill>
                  <a:srgbClr val="5F6062"/>
                </a:solidFill>
                <a:latin typeface="Trebuchet MS" pitchFamily="-101" charset="0"/>
              </a:rPr>
              <a:t>            </a:t>
            </a:r>
            <a:r>
              <a:rPr lang="en-US" sz="1200" dirty="0">
                <a:solidFill>
                  <a:srgbClr val="5F6062"/>
                </a:solidFill>
                <a:latin typeface="Trebuchet MS" pitchFamily="-101" charset="0"/>
              </a:rPr>
              <a:t>6</a:t>
            </a:r>
            <a:endParaRPr lang="en-US" sz="1200" dirty="0">
              <a:latin typeface="Trebuchet MS" pitchFamily="-101" charset="0"/>
            </a:endParaRPr>
          </a:p>
        </p:txBody>
      </p:sp>
      <p:sp>
        <p:nvSpPr>
          <p:cNvPr id="5182" name="object 26"/>
          <p:cNvSpPr txBox="1">
            <a:spLocks noChangeArrowheads="1"/>
          </p:cNvSpPr>
          <p:nvPr/>
        </p:nvSpPr>
        <p:spPr bwMode="auto">
          <a:xfrm>
            <a:off x="6305506" y="3332632"/>
            <a:ext cx="750687" cy="302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2255">
              <a:lnSpc>
                <a:spcPts val="876"/>
              </a:lnSpc>
            </a:pPr>
            <a:endParaRPr lang="en-US" sz="900" dirty="0">
              <a:latin typeface="Calibri" pitchFamily="-101" charset="0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305506" y="3634683"/>
            <a:ext cx="750687" cy="302051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ts val="438"/>
              </a:lnSpc>
              <a:spcBef>
                <a:spcPts val="11"/>
              </a:spcBef>
            </a:pPr>
            <a:endParaRPr lang="en-US" sz="400" dirty="0">
              <a:latin typeface="Calibri" pitchFamily="-101" charset="0"/>
            </a:endParaRPr>
          </a:p>
          <a:p>
            <a:pPr>
              <a:lnSpc>
                <a:spcPct val="97000"/>
              </a:lnSpc>
            </a:pPr>
            <a:r>
              <a:rPr lang="en-US" sz="1200" dirty="0">
                <a:solidFill>
                  <a:srgbClr val="5F6062"/>
                </a:solidFill>
                <a:latin typeface="Trebuchet MS" pitchFamily="-101" charset="0"/>
              </a:rPr>
              <a:t>2-3</a:t>
            </a:r>
            <a:endParaRPr lang="en-US" sz="1200" dirty="0">
              <a:latin typeface="Trebuchet MS" pitchFamily="-101" charset="0"/>
            </a:endParaRPr>
          </a:p>
        </p:txBody>
      </p:sp>
      <p:sp>
        <p:nvSpPr>
          <p:cNvPr id="5185" name="object 22"/>
          <p:cNvSpPr txBox="1">
            <a:spLocks noChangeArrowheads="1"/>
          </p:cNvSpPr>
          <p:nvPr/>
        </p:nvSpPr>
        <p:spPr bwMode="auto">
          <a:xfrm>
            <a:off x="2905012" y="3936735"/>
            <a:ext cx="458829" cy="30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2255">
              <a:lnSpc>
                <a:spcPts val="876"/>
              </a:lnSpc>
            </a:pPr>
            <a:endParaRPr lang="en-US" sz="900" dirty="0">
              <a:latin typeface="Calibri" pitchFamily="-101" charset="0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63841" y="3936735"/>
            <a:ext cx="2941664" cy="300612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ts val="613"/>
              </a:lnSpc>
              <a:spcBef>
                <a:spcPts val="11"/>
              </a:spcBef>
            </a:pPr>
            <a:endParaRPr lang="en-US" sz="600" dirty="0">
              <a:latin typeface="Calibri" pitchFamily="-101" charset="0"/>
            </a:endParaRPr>
          </a:p>
          <a:p>
            <a:pPr>
              <a:lnSpc>
                <a:spcPct val="97000"/>
              </a:lnSpc>
            </a:pPr>
            <a:r>
              <a:rPr lang="en-US" sz="1200" dirty="0">
                <a:solidFill>
                  <a:srgbClr val="5F6062"/>
                </a:solidFill>
                <a:latin typeface="Trebuchet MS" pitchFamily="-101" charset="0"/>
              </a:rPr>
              <a:t>4                           4</a:t>
            </a:r>
            <a:endParaRPr lang="en-US" sz="1200" dirty="0">
              <a:latin typeface="Trebuchet MS" pitchFamily="-101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05506" y="3936735"/>
            <a:ext cx="750687" cy="300612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ts val="613"/>
              </a:lnSpc>
              <a:spcBef>
                <a:spcPts val="11"/>
              </a:spcBef>
            </a:pPr>
            <a:endParaRPr lang="en-US" sz="600" dirty="0">
              <a:latin typeface="Calibri" pitchFamily="-101" charset="0"/>
            </a:endParaRPr>
          </a:p>
          <a:p>
            <a:pPr>
              <a:lnSpc>
                <a:spcPct val="97000"/>
              </a:lnSpc>
            </a:pPr>
            <a:r>
              <a:rPr lang="en-US" sz="1200" dirty="0">
                <a:solidFill>
                  <a:srgbClr val="5F6062"/>
                </a:solidFill>
                <a:latin typeface="Trebuchet MS" pitchFamily="-101" charset="0"/>
              </a:rPr>
              <a:t>3-4</a:t>
            </a:r>
            <a:endParaRPr lang="en-US" sz="1200" dirty="0">
              <a:latin typeface="Trebuchet MS" pitchFamily="-101" charset="0"/>
            </a:endParaRPr>
          </a:p>
        </p:txBody>
      </p:sp>
      <p:sp>
        <p:nvSpPr>
          <p:cNvPr id="5188" name="object 19"/>
          <p:cNvSpPr txBox="1">
            <a:spLocks noChangeArrowheads="1"/>
          </p:cNvSpPr>
          <p:nvPr/>
        </p:nvSpPr>
        <p:spPr bwMode="auto">
          <a:xfrm>
            <a:off x="2905012" y="4237347"/>
            <a:ext cx="458829" cy="302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2255">
              <a:lnSpc>
                <a:spcPts val="876"/>
              </a:lnSpc>
            </a:pPr>
            <a:endParaRPr lang="en-US" sz="900" dirty="0">
              <a:latin typeface="Calibri" pitchFamily="-101" charset="0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63841" y="4237347"/>
            <a:ext cx="2941664" cy="302051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ts val="570"/>
              </a:lnSpc>
              <a:spcBef>
                <a:spcPts val="11"/>
              </a:spcBef>
            </a:pPr>
            <a:endParaRPr lang="en-US" sz="500" dirty="0">
              <a:latin typeface="Calibri" pitchFamily="-101" charset="0"/>
            </a:endParaRPr>
          </a:p>
          <a:p>
            <a:pPr>
              <a:lnSpc>
                <a:spcPct val="97000"/>
              </a:lnSpc>
            </a:pPr>
            <a:r>
              <a:rPr lang="en-US" sz="1200" dirty="0">
                <a:solidFill>
                  <a:srgbClr val="5F6062"/>
                </a:solidFill>
                <a:latin typeface="Trebuchet MS" pitchFamily="-101" charset="0"/>
              </a:rPr>
              <a:t>3                      3</a:t>
            </a:r>
            <a:endParaRPr lang="en-US" sz="1200" dirty="0">
              <a:latin typeface="Trebuchet MS" pitchFamily="-101" charset="0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05506" y="4237347"/>
            <a:ext cx="750687" cy="302051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ts val="570"/>
              </a:lnSpc>
              <a:spcBef>
                <a:spcPts val="11"/>
              </a:spcBef>
            </a:pPr>
            <a:endParaRPr lang="en-US" sz="500" dirty="0">
              <a:latin typeface="Calibri" pitchFamily="-101" charset="0"/>
            </a:endParaRPr>
          </a:p>
          <a:p>
            <a:pPr>
              <a:lnSpc>
                <a:spcPct val="97000"/>
              </a:lnSpc>
            </a:pPr>
            <a:r>
              <a:rPr lang="en-US" sz="1200" dirty="0">
                <a:solidFill>
                  <a:srgbClr val="5F6062"/>
                </a:solidFill>
                <a:latin typeface="Trebuchet MS" pitchFamily="-101" charset="0"/>
              </a:rPr>
              <a:t>5-8</a:t>
            </a:r>
            <a:endParaRPr lang="en-US" sz="1200" dirty="0">
              <a:latin typeface="Trebuchet MS" pitchFamily="-101" charset="0"/>
            </a:endParaRPr>
          </a:p>
        </p:txBody>
      </p:sp>
      <p:sp>
        <p:nvSpPr>
          <p:cNvPr id="5191" name="object 16"/>
          <p:cNvSpPr txBox="1">
            <a:spLocks noChangeArrowheads="1"/>
          </p:cNvSpPr>
          <p:nvPr/>
        </p:nvSpPr>
        <p:spPr bwMode="auto">
          <a:xfrm>
            <a:off x="2905012" y="4539398"/>
            <a:ext cx="458829" cy="302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2255">
              <a:lnSpc>
                <a:spcPts val="876"/>
              </a:lnSpc>
            </a:pPr>
            <a:endParaRPr lang="en-US" sz="900" dirty="0">
              <a:latin typeface="Calibri" pitchFamily="-101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33976" y="4533645"/>
            <a:ext cx="2150252" cy="302051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ts val="613"/>
              </a:lnSpc>
              <a:spcBef>
                <a:spcPts val="22"/>
              </a:spcBef>
            </a:pPr>
            <a:endParaRPr lang="en-US" sz="600" dirty="0">
              <a:latin typeface="Calibri" pitchFamily="-101" charset="0"/>
            </a:endParaRPr>
          </a:p>
          <a:p>
            <a:pPr>
              <a:lnSpc>
                <a:spcPts val="1479"/>
              </a:lnSpc>
            </a:pPr>
            <a:r>
              <a:rPr lang="en-US" baseline="-4000" dirty="0">
                <a:solidFill>
                  <a:srgbClr val="5F6062"/>
                </a:solidFill>
                <a:latin typeface="Trebuchet MS" pitchFamily="-101" charset="0"/>
              </a:rPr>
              <a:t>3 </a:t>
            </a:r>
            <a:r>
              <a:rPr lang="en-US" dirty="0">
                <a:solidFill>
                  <a:srgbClr val="5F6062"/>
                </a:solidFill>
                <a:latin typeface="Trebuchet MS" pitchFamily="-101" charset="0"/>
              </a:rPr>
              <a:t>           </a:t>
            </a:r>
            <a:r>
              <a:rPr lang="en-US" sz="1200" dirty="0">
                <a:solidFill>
                  <a:srgbClr val="5F6062"/>
                </a:solidFill>
                <a:latin typeface="Trebuchet MS" pitchFamily="-101" charset="0"/>
              </a:rPr>
              <a:t>2</a:t>
            </a:r>
            <a:endParaRPr lang="en-US" sz="1200" dirty="0">
              <a:latin typeface="Trebuchet MS" pitchFamily="-101" charset="0"/>
            </a:endParaRPr>
          </a:p>
        </p:txBody>
      </p:sp>
      <p:sp>
        <p:nvSpPr>
          <p:cNvPr id="5193" name="object 14"/>
          <p:cNvSpPr txBox="1">
            <a:spLocks noChangeArrowheads="1"/>
          </p:cNvSpPr>
          <p:nvPr/>
        </p:nvSpPr>
        <p:spPr bwMode="auto">
          <a:xfrm>
            <a:off x="6305506" y="4539398"/>
            <a:ext cx="750687" cy="302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2255">
              <a:lnSpc>
                <a:spcPts val="876"/>
              </a:lnSpc>
            </a:pPr>
            <a:endParaRPr lang="en-US" sz="900" dirty="0">
              <a:latin typeface="Calibri" pitchFamily="-101" charset="0"/>
            </a:endParaRPr>
          </a:p>
        </p:txBody>
      </p:sp>
      <p:sp>
        <p:nvSpPr>
          <p:cNvPr id="5194" name="object 13"/>
          <p:cNvSpPr txBox="1">
            <a:spLocks noChangeArrowheads="1"/>
          </p:cNvSpPr>
          <p:nvPr/>
        </p:nvSpPr>
        <p:spPr bwMode="auto">
          <a:xfrm>
            <a:off x="2905012" y="4841449"/>
            <a:ext cx="458829" cy="302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2255">
              <a:lnSpc>
                <a:spcPts val="876"/>
              </a:lnSpc>
            </a:pPr>
            <a:endParaRPr lang="en-US" sz="900" dirty="0">
              <a:latin typeface="Calibri" pitchFamily="-101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63841" y="4841449"/>
            <a:ext cx="2941664" cy="302051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ts val="745"/>
              </a:lnSpc>
              <a:spcBef>
                <a:spcPts val="22"/>
              </a:spcBef>
            </a:pPr>
            <a:endParaRPr lang="en-US" sz="700" dirty="0">
              <a:latin typeface="Calibri" pitchFamily="-101" charset="0"/>
            </a:endParaRPr>
          </a:p>
          <a:p>
            <a:pPr>
              <a:lnSpc>
                <a:spcPts val="1523"/>
              </a:lnSpc>
            </a:pPr>
            <a:r>
              <a:rPr lang="en-US" sz="1200" dirty="0">
                <a:solidFill>
                  <a:srgbClr val="5F6062"/>
                </a:solidFill>
                <a:latin typeface="Trebuchet MS" pitchFamily="-101" charset="0"/>
              </a:rPr>
              <a:t>2             </a:t>
            </a:r>
            <a:r>
              <a:rPr lang="en-US" baseline="2000" dirty="0">
                <a:solidFill>
                  <a:srgbClr val="5F6062"/>
                </a:solidFill>
                <a:latin typeface="Trebuchet MS" pitchFamily="-101" charset="0"/>
              </a:rPr>
              <a:t>1</a:t>
            </a:r>
            <a:endParaRPr lang="en-US" sz="1200" dirty="0">
              <a:latin typeface="Trebuchet MS" pitchFamily="-101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05506" y="4841449"/>
            <a:ext cx="750687" cy="302051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ts val="789"/>
              </a:lnSpc>
              <a:spcBef>
                <a:spcPts val="22"/>
              </a:spcBef>
            </a:pPr>
            <a:endParaRPr lang="en-US" sz="800" dirty="0">
              <a:latin typeface="Calibri" pitchFamily="-101" charset="0"/>
            </a:endParaRPr>
          </a:p>
          <a:p>
            <a:pPr>
              <a:lnSpc>
                <a:spcPct val="97000"/>
              </a:lnSpc>
            </a:pPr>
            <a:r>
              <a:rPr lang="en-US" sz="1200" dirty="0">
                <a:solidFill>
                  <a:srgbClr val="5F6062"/>
                </a:solidFill>
                <a:latin typeface="Trebuchet MS" pitchFamily="-101" charset="0"/>
              </a:rPr>
              <a:t>9</a:t>
            </a:r>
            <a:endParaRPr lang="en-US" sz="1200" dirty="0">
              <a:latin typeface="Trebuchet MS" pitchFamily="-101" charset="0"/>
            </a:endParaRPr>
          </a:p>
        </p:txBody>
      </p:sp>
      <p:sp>
        <p:nvSpPr>
          <p:cNvPr id="5197" name="object 10"/>
          <p:cNvSpPr txBox="1">
            <a:spLocks noChangeArrowheads="1"/>
          </p:cNvSpPr>
          <p:nvPr/>
        </p:nvSpPr>
        <p:spPr bwMode="auto">
          <a:xfrm>
            <a:off x="2905012" y="5143500"/>
            <a:ext cx="458829" cy="30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2255">
              <a:lnSpc>
                <a:spcPts val="876"/>
              </a:lnSpc>
            </a:pPr>
            <a:endParaRPr lang="en-US" sz="900" dirty="0">
              <a:latin typeface="Calibri" pitchFamily="-101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63841" y="5143500"/>
            <a:ext cx="2941664" cy="300613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ts val="701"/>
              </a:lnSpc>
              <a:spcBef>
                <a:spcPts val="11"/>
              </a:spcBef>
            </a:pPr>
            <a:endParaRPr lang="en-US" sz="700" dirty="0">
              <a:latin typeface="Calibri" pitchFamily="-101" charset="0"/>
            </a:endParaRPr>
          </a:p>
          <a:p>
            <a:pPr>
              <a:lnSpc>
                <a:spcPct val="97000"/>
              </a:lnSpc>
            </a:pPr>
            <a:r>
              <a:rPr lang="en-US" sz="1200" dirty="0">
                <a:solidFill>
                  <a:srgbClr val="5F6062"/>
                </a:solidFill>
                <a:latin typeface="Trebuchet MS" pitchFamily="-101" charset="0"/>
              </a:rPr>
              <a:t>1</a:t>
            </a:r>
            <a:endParaRPr lang="en-US" sz="1200" dirty="0">
              <a:latin typeface="Trebuchet MS" pitchFamily="-101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05506" y="5143500"/>
            <a:ext cx="750687" cy="300613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ts val="613"/>
              </a:lnSpc>
              <a:spcBef>
                <a:spcPts val="33"/>
              </a:spcBef>
            </a:pPr>
            <a:endParaRPr lang="en-US" sz="600" dirty="0">
              <a:latin typeface="Calibri" pitchFamily="-101" charset="0"/>
            </a:endParaRPr>
          </a:p>
          <a:p>
            <a:pPr>
              <a:lnSpc>
                <a:spcPct val="97000"/>
              </a:lnSpc>
            </a:pPr>
            <a:r>
              <a:rPr lang="en-US" sz="1100" dirty="0" err="1">
                <a:solidFill>
                  <a:srgbClr val="5F6062"/>
                </a:solidFill>
                <a:latin typeface="Trebuchet MS" pitchFamily="-101" charset="0"/>
              </a:rPr>
              <a:t>Necalificați</a:t>
            </a:r>
            <a:endParaRPr lang="en-US" sz="1100" dirty="0">
              <a:latin typeface="Trebuchet MS" pitchFamily="-101" charset="0"/>
            </a:endParaRPr>
          </a:p>
        </p:txBody>
      </p:sp>
      <p:sp>
        <p:nvSpPr>
          <p:cNvPr id="5200" name="object 7"/>
          <p:cNvSpPr txBox="1">
            <a:spLocks noChangeArrowheads="1"/>
          </p:cNvSpPr>
          <p:nvPr/>
        </p:nvSpPr>
        <p:spPr bwMode="auto">
          <a:xfrm>
            <a:off x="2905012" y="5444114"/>
            <a:ext cx="458829" cy="302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2255">
              <a:lnSpc>
                <a:spcPts val="876"/>
              </a:lnSpc>
            </a:pPr>
            <a:endParaRPr lang="en-US" sz="900" dirty="0">
              <a:latin typeface="Calibri" pitchFamily="-101" charset="0"/>
            </a:endParaRPr>
          </a:p>
        </p:txBody>
      </p:sp>
      <p:sp>
        <p:nvSpPr>
          <p:cNvPr id="5201" name="object 6"/>
          <p:cNvSpPr txBox="1">
            <a:spLocks noChangeArrowheads="1"/>
          </p:cNvSpPr>
          <p:nvPr/>
        </p:nvSpPr>
        <p:spPr bwMode="auto">
          <a:xfrm>
            <a:off x="3363841" y="5444114"/>
            <a:ext cx="2941664" cy="302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2255">
              <a:lnSpc>
                <a:spcPts val="876"/>
              </a:lnSpc>
            </a:pPr>
            <a:endParaRPr lang="en-US" sz="900" dirty="0">
              <a:latin typeface="Calibri" pitchFamily="-101" charset="0"/>
            </a:endParaRPr>
          </a:p>
        </p:txBody>
      </p:sp>
      <p:sp>
        <p:nvSpPr>
          <p:cNvPr id="5202" name="object 5"/>
          <p:cNvSpPr txBox="1">
            <a:spLocks noChangeArrowheads="1"/>
          </p:cNvSpPr>
          <p:nvPr/>
        </p:nvSpPr>
        <p:spPr bwMode="auto">
          <a:xfrm>
            <a:off x="6305506" y="5444114"/>
            <a:ext cx="750687" cy="302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2255">
              <a:lnSpc>
                <a:spcPts val="876"/>
              </a:lnSpc>
            </a:pPr>
            <a:endParaRPr lang="en-US" sz="900" dirty="0">
              <a:latin typeface="Calibri" pitchFamily="-101" charset="0"/>
            </a:endParaRPr>
          </a:p>
        </p:txBody>
      </p:sp>
      <p:sp>
        <p:nvSpPr>
          <p:cNvPr id="5203" name="object 4"/>
          <p:cNvSpPr txBox="1">
            <a:spLocks noChangeArrowheads="1"/>
          </p:cNvSpPr>
          <p:nvPr/>
        </p:nvSpPr>
        <p:spPr bwMode="auto">
          <a:xfrm>
            <a:off x="2905012" y="5746164"/>
            <a:ext cx="458829" cy="35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2255">
              <a:lnSpc>
                <a:spcPts val="876"/>
              </a:lnSpc>
            </a:pPr>
            <a:endParaRPr lang="en-US" sz="900" dirty="0">
              <a:latin typeface="Calibri" pitchFamily="-101" charset="0"/>
            </a:endParaRPr>
          </a:p>
        </p:txBody>
      </p:sp>
      <p:sp>
        <p:nvSpPr>
          <p:cNvPr id="5204" name="object 3"/>
          <p:cNvSpPr txBox="1">
            <a:spLocks noChangeArrowheads="1"/>
          </p:cNvSpPr>
          <p:nvPr/>
        </p:nvSpPr>
        <p:spPr bwMode="auto">
          <a:xfrm>
            <a:off x="3363841" y="5746164"/>
            <a:ext cx="2941664" cy="35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2255">
              <a:lnSpc>
                <a:spcPts val="876"/>
              </a:lnSpc>
            </a:pPr>
            <a:endParaRPr lang="en-US" sz="900" dirty="0">
              <a:latin typeface="Calibri" pitchFamily="-101" charset="0"/>
            </a:endParaRPr>
          </a:p>
        </p:txBody>
      </p:sp>
      <p:sp>
        <p:nvSpPr>
          <p:cNvPr id="5205" name="object 2"/>
          <p:cNvSpPr txBox="1">
            <a:spLocks noChangeArrowheads="1"/>
          </p:cNvSpPr>
          <p:nvPr/>
        </p:nvSpPr>
        <p:spPr bwMode="auto">
          <a:xfrm>
            <a:off x="6305506" y="5746164"/>
            <a:ext cx="750687" cy="35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2255">
              <a:lnSpc>
                <a:spcPts val="876"/>
              </a:lnSpc>
            </a:pPr>
            <a:endParaRPr lang="en-US" sz="900" dirty="0">
              <a:latin typeface="Calibri" pitchFamily="-101" charset="0"/>
            </a:endParaRPr>
          </a:p>
        </p:txBody>
      </p:sp>
      <p:sp>
        <p:nvSpPr>
          <p:cNvPr id="5206" name="Rectangle 86"/>
          <p:cNvSpPr>
            <a:spLocks noChangeArrowheads="1"/>
          </p:cNvSpPr>
          <p:nvPr/>
        </p:nvSpPr>
        <p:spPr bwMode="auto">
          <a:xfrm>
            <a:off x="3124200" y="3636121"/>
            <a:ext cx="655712" cy="260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120" tIns="40060" rIns="80120" bIns="40060">
            <a:spAutoFit/>
          </a:bodyPr>
          <a:lstStyle/>
          <a:p>
            <a:pPr marL="58421">
              <a:lnSpc>
                <a:spcPct val="97000"/>
              </a:lnSpc>
            </a:pPr>
            <a:r>
              <a:rPr lang="en-US" sz="1200" dirty="0" smtClean="0">
                <a:solidFill>
                  <a:srgbClr val="5F6062"/>
                </a:solidFill>
                <a:latin typeface="Trebuchet MS" pitchFamily="-101" charset="0"/>
              </a:rPr>
              <a:t>  5  </a:t>
            </a:r>
            <a:endParaRPr lang="en-US" sz="1200" dirty="0">
              <a:latin typeface="Trebuchet MS" pitchFamily="-101" charset="0"/>
            </a:endParaRPr>
          </a:p>
        </p:txBody>
      </p:sp>
      <p:sp>
        <p:nvSpPr>
          <p:cNvPr id="5207" name="Rectangle 87"/>
          <p:cNvSpPr>
            <a:spLocks noChangeArrowheads="1"/>
          </p:cNvSpPr>
          <p:nvPr/>
        </p:nvSpPr>
        <p:spPr bwMode="auto">
          <a:xfrm>
            <a:off x="4897796" y="3705162"/>
            <a:ext cx="260637" cy="260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0" tIns="40060" rIns="80120" bIns="40060">
            <a:spAutoFit/>
          </a:bodyPr>
          <a:lstStyle/>
          <a:p>
            <a:pPr marL="58421">
              <a:lnSpc>
                <a:spcPct val="97000"/>
              </a:lnSpc>
            </a:pPr>
            <a:r>
              <a:rPr lang="en-US" sz="1200" dirty="0">
                <a:solidFill>
                  <a:srgbClr val="5F6062"/>
                </a:solidFill>
                <a:latin typeface="Trebuchet MS" pitchFamily="-101" charset="0"/>
              </a:rPr>
              <a:t>5</a:t>
            </a:r>
            <a:endParaRPr lang="en-US" sz="1200" dirty="0">
              <a:latin typeface="Trebuchet MS" pitchFamily="-101" charset="0"/>
            </a:endParaRPr>
          </a:p>
        </p:txBody>
      </p:sp>
      <p:sp>
        <p:nvSpPr>
          <p:cNvPr id="5208" name="Rectangle 88"/>
          <p:cNvSpPr>
            <a:spLocks noChangeArrowheads="1"/>
          </p:cNvSpPr>
          <p:nvPr/>
        </p:nvSpPr>
        <p:spPr bwMode="auto">
          <a:xfrm>
            <a:off x="5093273" y="3587218"/>
            <a:ext cx="260637" cy="260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0" tIns="40060" rIns="80120" bIns="40060">
            <a:spAutoFit/>
          </a:bodyPr>
          <a:lstStyle/>
          <a:p>
            <a:pPr marL="58421">
              <a:lnSpc>
                <a:spcPct val="97000"/>
              </a:lnSpc>
            </a:pPr>
            <a:r>
              <a:rPr lang="en-US" sz="1200" dirty="0">
                <a:solidFill>
                  <a:srgbClr val="5F6062"/>
                </a:solidFill>
                <a:latin typeface="Trebuchet MS" pitchFamily="-101" charset="0"/>
              </a:rPr>
              <a:t>5</a:t>
            </a:r>
            <a:endParaRPr lang="en-US" sz="1200" dirty="0">
              <a:latin typeface="Trebuchet MS" pitchFamily="-101" charset="0"/>
            </a:endParaRPr>
          </a:p>
        </p:txBody>
      </p:sp>
      <p:sp>
        <p:nvSpPr>
          <p:cNvPr id="89" name="Title 1"/>
          <p:cNvSpPr txBox="1">
            <a:spLocks/>
          </p:cNvSpPr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0" rIns="0" bIns="0" anchor="ctr">
            <a:noAutofit/>
          </a:bodyPr>
          <a:lstStyle/>
          <a:p>
            <a:pPr marL="11128" algn="ctr">
              <a:lnSpc>
                <a:spcPts val="2290"/>
              </a:lnSpc>
              <a:spcBef>
                <a:spcPct val="0"/>
              </a:spcBef>
            </a:pPr>
            <a:endParaRPr lang="en-US" sz="3200" b="1" dirty="0" smtClean="0">
              <a:solidFill>
                <a:schemeClr val="tx2"/>
              </a:solidFill>
              <a:latin typeface="Times New Roman"/>
              <a:ea typeface="+mj-ea"/>
              <a:cs typeface="Times New Roman"/>
            </a:endParaRPr>
          </a:p>
          <a:p>
            <a:pPr marL="11128" algn="ctr">
              <a:lnSpc>
                <a:spcPts val="2290"/>
              </a:lnSpc>
              <a:spcBef>
                <a:spcPct val="0"/>
              </a:spcBef>
            </a:pPr>
            <a:endParaRPr lang="en-US" sz="3200" b="1" dirty="0" smtClean="0">
              <a:solidFill>
                <a:schemeClr val="tx2"/>
              </a:solidFill>
              <a:latin typeface="Times New Roman"/>
              <a:ea typeface="+mj-ea"/>
              <a:cs typeface="Times New Roman"/>
            </a:endParaRPr>
          </a:p>
          <a:p>
            <a:pPr marL="11128" algn="ctr">
              <a:lnSpc>
                <a:spcPts val="2290"/>
              </a:lnSpc>
              <a:spcBef>
                <a:spcPct val="0"/>
              </a:spcBef>
            </a:pPr>
            <a:endParaRPr lang="en-US" sz="3200" b="1" dirty="0" smtClean="0">
              <a:solidFill>
                <a:schemeClr val="tx2"/>
              </a:solidFill>
              <a:latin typeface="Times New Roman"/>
              <a:ea typeface="+mj-ea"/>
              <a:cs typeface="Times New Roman"/>
            </a:endParaRPr>
          </a:p>
          <a:p>
            <a:pPr marL="11128" algn="ctr">
              <a:lnSpc>
                <a:spcPts val="2290"/>
              </a:lnSpc>
              <a:spcBef>
                <a:spcPct val="0"/>
              </a:spcBef>
            </a:pPr>
            <a:r>
              <a:rPr lang="en-US" sz="3200" b="1" dirty="0" err="1" smtClean="0">
                <a:solidFill>
                  <a:schemeClr val="tx2"/>
                </a:solidFill>
                <a:latin typeface="Times New Roman"/>
                <a:ea typeface="+mj-ea"/>
                <a:cs typeface="Times New Roman"/>
              </a:rPr>
              <a:t>Standarde</a:t>
            </a:r>
            <a:r>
              <a:rPr lang="en-US" sz="3200" b="1" dirty="0" smtClean="0">
                <a:solidFill>
                  <a:schemeClr val="tx2"/>
                </a:solidFill>
                <a:latin typeface="Times New Roman"/>
                <a:ea typeface="+mj-ea"/>
                <a:cs typeface="Times New Roman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Times New Roman"/>
                <a:ea typeface="+mj-ea"/>
                <a:cs typeface="Times New Roman"/>
              </a:rPr>
              <a:t>reprezentative</a:t>
            </a:r>
            <a:r>
              <a:rPr lang="en-US" sz="3200" b="1" dirty="0" smtClean="0">
                <a:solidFill>
                  <a:schemeClr val="tx2"/>
                </a:solidFill>
                <a:latin typeface="Times New Roman"/>
                <a:ea typeface="+mj-ea"/>
                <a:cs typeface="Times New Roman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Times New Roman"/>
                <a:ea typeface="+mj-ea"/>
                <a:cs typeface="Times New Roman"/>
              </a:rPr>
              <a:t>pentru</a:t>
            </a:r>
            <a:r>
              <a:rPr lang="en-US" sz="3200" b="1" dirty="0" smtClean="0">
                <a:solidFill>
                  <a:schemeClr val="tx2"/>
                </a:solidFill>
                <a:latin typeface="Times New Roman"/>
                <a:ea typeface="+mj-ea"/>
                <a:cs typeface="Times New Roman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Times New Roman"/>
                <a:ea typeface="+mj-ea"/>
                <a:cs typeface="Times New Roman"/>
              </a:rPr>
              <a:t>educație</a:t>
            </a:r>
            <a:r>
              <a:rPr lang="en-US" sz="3200" b="1" dirty="0" smtClean="0">
                <a:solidFill>
                  <a:schemeClr val="tx2"/>
                </a:solidFill>
                <a:latin typeface="Times New Roman"/>
                <a:ea typeface="+mj-ea"/>
                <a:cs typeface="Times New Roman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Times New Roman"/>
                <a:ea typeface="+mj-ea"/>
                <a:cs typeface="Times New Roman"/>
              </a:rPr>
              <a:t>și</a:t>
            </a:r>
            <a:r>
              <a:rPr lang="en-US" sz="3200" b="1" dirty="0" smtClean="0">
                <a:solidFill>
                  <a:schemeClr val="tx2"/>
                </a:solidFill>
                <a:latin typeface="Times New Roman"/>
                <a:ea typeface="+mj-ea"/>
                <a:cs typeface="Times New Roman"/>
              </a:rPr>
              <a:t> </a:t>
            </a:r>
          </a:p>
          <a:p>
            <a:pPr marL="11128" algn="ctr">
              <a:lnSpc>
                <a:spcPts val="2290"/>
              </a:lnSpc>
              <a:spcBef>
                <a:spcPct val="0"/>
              </a:spcBef>
            </a:pPr>
            <a:endParaRPr lang="en-US" sz="3200" b="1" dirty="0" smtClean="0">
              <a:solidFill>
                <a:schemeClr val="tx2"/>
              </a:solidFill>
              <a:latin typeface="Times New Roman"/>
              <a:ea typeface="+mj-ea"/>
              <a:cs typeface="Times New Roman"/>
            </a:endParaRPr>
          </a:p>
          <a:p>
            <a:pPr marL="11128" algn="ctr">
              <a:lnSpc>
                <a:spcPts val="2290"/>
              </a:lnSpc>
              <a:spcBef>
                <a:spcPct val="0"/>
              </a:spcBef>
            </a:pPr>
            <a:r>
              <a:rPr lang="en-US" sz="3200" b="1" dirty="0" err="1" smtClean="0">
                <a:solidFill>
                  <a:schemeClr val="tx2"/>
                </a:solidFill>
                <a:latin typeface="Times New Roman"/>
                <a:ea typeface="+mj-ea"/>
                <a:cs typeface="Times New Roman"/>
              </a:rPr>
              <a:t>formare</a:t>
            </a:r>
            <a:r>
              <a:rPr lang="en-US" sz="3200" b="1" dirty="0" smtClean="0">
                <a:solidFill>
                  <a:schemeClr val="tx2"/>
                </a:solidFill>
                <a:latin typeface="Times New Roman"/>
                <a:ea typeface="+mj-ea"/>
                <a:cs typeface="Times New Roman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Times New Roman"/>
                <a:ea typeface="+mj-ea"/>
                <a:cs typeface="Times New Roman"/>
              </a:rPr>
              <a:t>profesională</a:t>
            </a:r>
            <a:endParaRPr lang="en-US" sz="3200" b="1" dirty="0" smtClean="0">
              <a:solidFill>
                <a:schemeClr val="tx2"/>
              </a:solidFill>
              <a:latin typeface="Times New Roman"/>
              <a:ea typeface="+mj-ea"/>
              <a:cs typeface="Times New Roman"/>
            </a:endParaRPr>
          </a:p>
          <a:p>
            <a:pPr marL="11128">
              <a:lnSpc>
                <a:spcPts val="2290"/>
              </a:lnSpc>
              <a:spcBef>
                <a:spcPts val="110"/>
              </a:spcBef>
            </a:pPr>
            <a:endParaRPr lang="en-US" sz="3200" dirty="0" smtClean="0">
              <a:latin typeface="Trebuchet MS" pitchFamily="-101" charset="0"/>
            </a:endParaRPr>
          </a:p>
          <a:p>
            <a:pPr marL="11128">
              <a:lnSpc>
                <a:spcPts val="2290"/>
              </a:lnSpc>
              <a:spcBef>
                <a:spcPts val="110"/>
              </a:spcBef>
            </a:pPr>
            <a:endParaRPr lang="en-US" sz="3200" dirty="0" smtClean="0">
              <a:latin typeface="Trebuchet MS" pitchFamily="-101" charset="0"/>
            </a:endParaRPr>
          </a:p>
          <a:p>
            <a:pPr marL="11128">
              <a:lnSpc>
                <a:spcPts val="2290"/>
              </a:lnSpc>
              <a:spcBef>
                <a:spcPts val="110"/>
              </a:spcBef>
            </a:pPr>
            <a:endParaRPr lang="en-US" sz="3200" dirty="0">
              <a:solidFill>
                <a:srgbClr val="404E5F"/>
              </a:solidFill>
              <a:latin typeface="Trebuchet MS" pitchFamily="-10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s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36836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object 50"/>
          <p:cNvSpPr>
            <a:spLocks noChangeArrowheads="1"/>
          </p:cNvSpPr>
          <p:nvPr/>
        </p:nvSpPr>
        <p:spPr bwMode="auto">
          <a:xfrm>
            <a:off x="0" y="0"/>
            <a:ext cx="9142643" cy="230134"/>
          </a:xfrm>
          <a:custGeom>
            <a:avLst/>
            <a:gdLst>
              <a:gd name="T0" fmla="*/ 0 w 10692015"/>
              <a:gd name="T1" fmla="*/ 0 h 254025"/>
              <a:gd name="T2" fmla="*/ 10692015 w 10692015"/>
              <a:gd name="T3" fmla="*/ 254025 h 254025"/>
            </a:gdLst>
            <a:ahLst/>
            <a:cxnLst/>
            <a:rect l="T0" t="T1" r="T2" b="T3"/>
            <a:pathLst>
              <a:path w="10692015" h="254025">
                <a:moveTo>
                  <a:pt x="10692015" y="12"/>
                </a:moveTo>
                <a:lnTo>
                  <a:pt x="0" y="12"/>
                </a:lnTo>
                <a:lnTo>
                  <a:pt x="0" y="254025"/>
                </a:lnTo>
                <a:lnTo>
                  <a:pt x="10692015" y="254025"/>
                </a:lnTo>
                <a:lnTo>
                  <a:pt x="10692015" y="12"/>
                </a:lnTo>
                <a:close/>
              </a:path>
            </a:pathLst>
          </a:custGeom>
          <a:solidFill>
            <a:srgbClr val="323C4E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14340" name="object 51"/>
          <p:cNvSpPr>
            <a:spLocks noChangeArrowheads="1"/>
          </p:cNvSpPr>
          <p:nvPr/>
        </p:nvSpPr>
        <p:spPr bwMode="auto">
          <a:xfrm>
            <a:off x="0" y="230134"/>
            <a:ext cx="9142643" cy="178354"/>
          </a:xfrm>
          <a:custGeom>
            <a:avLst/>
            <a:gdLst>
              <a:gd name="T0" fmla="*/ 0 w 10692015"/>
              <a:gd name="T1" fmla="*/ 0 h 196062"/>
              <a:gd name="T2" fmla="*/ 10692015 w 10692015"/>
              <a:gd name="T3" fmla="*/ 196062 h 196062"/>
            </a:gdLst>
            <a:ahLst/>
            <a:cxnLst/>
            <a:rect l="T0" t="T1" r="T2" b="T3"/>
            <a:pathLst>
              <a:path w="10692015" h="196062">
                <a:moveTo>
                  <a:pt x="0" y="196062"/>
                </a:moveTo>
                <a:lnTo>
                  <a:pt x="10692015" y="196062"/>
                </a:lnTo>
                <a:lnTo>
                  <a:pt x="10692015" y="0"/>
                </a:lnTo>
                <a:lnTo>
                  <a:pt x="0" y="0"/>
                </a:lnTo>
                <a:lnTo>
                  <a:pt x="0" y="196062"/>
                </a:lnTo>
                <a:close/>
              </a:path>
            </a:pathLst>
          </a:custGeom>
          <a:solidFill>
            <a:srgbClr val="558B83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14341" name="object 52"/>
          <p:cNvSpPr>
            <a:spLocks noChangeArrowheads="1"/>
          </p:cNvSpPr>
          <p:nvPr/>
        </p:nvSpPr>
        <p:spPr bwMode="auto">
          <a:xfrm>
            <a:off x="0" y="435817"/>
            <a:ext cx="9142643" cy="0"/>
          </a:xfrm>
          <a:custGeom>
            <a:avLst/>
            <a:gdLst>
              <a:gd name="T0" fmla="*/ 0 w 10692015"/>
              <a:gd name="T1" fmla="*/ 10692015 w 10692015"/>
            </a:gdLst>
            <a:ahLst/>
            <a:cxnLst/>
            <a:rect l="T0" t="0" r="T1" b="0"/>
            <a:pathLst>
              <a:path w="10692015">
                <a:moveTo>
                  <a:pt x="0" y="0"/>
                </a:moveTo>
                <a:lnTo>
                  <a:pt x="10692015" y="0"/>
                </a:lnTo>
              </a:path>
            </a:pathLst>
          </a:custGeom>
          <a:noFill/>
          <a:ln w="22720">
            <a:solidFill>
              <a:srgbClr val="AADBD5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14342" name="object 49"/>
          <p:cNvSpPr>
            <a:spLocks noChangeArrowheads="1"/>
          </p:cNvSpPr>
          <p:nvPr/>
        </p:nvSpPr>
        <p:spPr bwMode="auto">
          <a:xfrm>
            <a:off x="0" y="497665"/>
            <a:ext cx="9142643" cy="0"/>
          </a:xfrm>
          <a:custGeom>
            <a:avLst/>
            <a:gdLst>
              <a:gd name="T0" fmla="*/ 0 w 10692015"/>
              <a:gd name="T1" fmla="*/ 10692015 w 10692015"/>
            </a:gdLst>
            <a:ahLst/>
            <a:cxnLst/>
            <a:rect l="T0" t="0" r="T1" b="0"/>
            <a:pathLst>
              <a:path w="10692015">
                <a:moveTo>
                  <a:pt x="0" y="0"/>
                </a:moveTo>
                <a:lnTo>
                  <a:pt x="10692015" y="0"/>
                </a:lnTo>
              </a:path>
            </a:pathLst>
          </a:custGeom>
          <a:noFill/>
          <a:ln w="54864">
            <a:solidFill>
              <a:srgbClr val="AADBD5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14343" name="object 48"/>
          <p:cNvSpPr>
            <a:spLocks noChangeArrowheads="1"/>
          </p:cNvSpPr>
          <p:nvPr/>
        </p:nvSpPr>
        <p:spPr bwMode="auto">
          <a:xfrm>
            <a:off x="0" y="583966"/>
            <a:ext cx="9142643" cy="0"/>
          </a:xfrm>
          <a:custGeom>
            <a:avLst/>
            <a:gdLst>
              <a:gd name="T0" fmla="*/ 0 w 10692015"/>
              <a:gd name="T1" fmla="*/ 10692015 w 10692015"/>
            </a:gdLst>
            <a:ahLst/>
            <a:cxnLst/>
            <a:rect l="T0" t="0" r="T1" b="0"/>
            <a:pathLst>
              <a:path w="10692015">
                <a:moveTo>
                  <a:pt x="0" y="0"/>
                </a:moveTo>
                <a:lnTo>
                  <a:pt x="10692015" y="0"/>
                </a:lnTo>
              </a:path>
            </a:pathLst>
          </a:custGeom>
          <a:noFill/>
          <a:ln w="38798">
            <a:solidFill>
              <a:srgbClr val="AADBD5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pic>
        <p:nvPicPr>
          <p:cNvPr id="45" name="Picture 44" descr="competence circle modificat romana v8-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object 50"/>
          <p:cNvSpPr>
            <a:spLocks noChangeArrowheads="1"/>
          </p:cNvSpPr>
          <p:nvPr/>
        </p:nvSpPr>
        <p:spPr bwMode="auto">
          <a:xfrm>
            <a:off x="0" y="0"/>
            <a:ext cx="9142643" cy="230134"/>
          </a:xfrm>
          <a:custGeom>
            <a:avLst/>
            <a:gdLst>
              <a:gd name="T0" fmla="*/ 0 w 10692015"/>
              <a:gd name="T1" fmla="*/ 0 h 254025"/>
              <a:gd name="T2" fmla="*/ 10692015 w 10692015"/>
              <a:gd name="T3" fmla="*/ 254025 h 254025"/>
            </a:gdLst>
            <a:ahLst/>
            <a:cxnLst/>
            <a:rect l="T0" t="T1" r="T2" b="T3"/>
            <a:pathLst>
              <a:path w="10692015" h="254025">
                <a:moveTo>
                  <a:pt x="10692015" y="12"/>
                </a:moveTo>
                <a:lnTo>
                  <a:pt x="0" y="12"/>
                </a:lnTo>
                <a:lnTo>
                  <a:pt x="0" y="254025"/>
                </a:lnTo>
                <a:lnTo>
                  <a:pt x="10692015" y="254025"/>
                </a:lnTo>
                <a:lnTo>
                  <a:pt x="10692015" y="12"/>
                </a:lnTo>
                <a:close/>
              </a:path>
            </a:pathLst>
          </a:custGeom>
          <a:solidFill>
            <a:srgbClr val="323C4E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14340" name="object 51"/>
          <p:cNvSpPr>
            <a:spLocks noChangeArrowheads="1"/>
          </p:cNvSpPr>
          <p:nvPr/>
        </p:nvSpPr>
        <p:spPr bwMode="auto">
          <a:xfrm>
            <a:off x="0" y="230134"/>
            <a:ext cx="9142643" cy="178354"/>
          </a:xfrm>
          <a:custGeom>
            <a:avLst/>
            <a:gdLst>
              <a:gd name="T0" fmla="*/ 0 w 10692015"/>
              <a:gd name="T1" fmla="*/ 0 h 196062"/>
              <a:gd name="T2" fmla="*/ 10692015 w 10692015"/>
              <a:gd name="T3" fmla="*/ 196062 h 196062"/>
            </a:gdLst>
            <a:ahLst/>
            <a:cxnLst/>
            <a:rect l="T0" t="T1" r="T2" b="T3"/>
            <a:pathLst>
              <a:path w="10692015" h="196062">
                <a:moveTo>
                  <a:pt x="0" y="196062"/>
                </a:moveTo>
                <a:lnTo>
                  <a:pt x="10692015" y="196062"/>
                </a:lnTo>
                <a:lnTo>
                  <a:pt x="10692015" y="0"/>
                </a:lnTo>
                <a:lnTo>
                  <a:pt x="0" y="0"/>
                </a:lnTo>
                <a:lnTo>
                  <a:pt x="0" y="196062"/>
                </a:lnTo>
                <a:close/>
              </a:path>
            </a:pathLst>
          </a:custGeom>
          <a:solidFill>
            <a:srgbClr val="558B83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14341" name="object 52"/>
          <p:cNvSpPr>
            <a:spLocks noChangeArrowheads="1"/>
          </p:cNvSpPr>
          <p:nvPr/>
        </p:nvSpPr>
        <p:spPr bwMode="auto">
          <a:xfrm>
            <a:off x="0" y="435817"/>
            <a:ext cx="9142643" cy="0"/>
          </a:xfrm>
          <a:custGeom>
            <a:avLst/>
            <a:gdLst>
              <a:gd name="T0" fmla="*/ 0 w 10692015"/>
              <a:gd name="T1" fmla="*/ 10692015 w 10692015"/>
            </a:gdLst>
            <a:ahLst/>
            <a:cxnLst/>
            <a:rect l="T0" t="0" r="T1" b="0"/>
            <a:pathLst>
              <a:path w="10692015">
                <a:moveTo>
                  <a:pt x="0" y="0"/>
                </a:moveTo>
                <a:lnTo>
                  <a:pt x="10692015" y="0"/>
                </a:lnTo>
              </a:path>
            </a:pathLst>
          </a:custGeom>
          <a:noFill/>
          <a:ln w="22720">
            <a:solidFill>
              <a:srgbClr val="AADBD5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14342" name="object 49"/>
          <p:cNvSpPr>
            <a:spLocks noChangeArrowheads="1"/>
          </p:cNvSpPr>
          <p:nvPr/>
        </p:nvSpPr>
        <p:spPr bwMode="auto">
          <a:xfrm>
            <a:off x="0" y="497665"/>
            <a:ext cx="9142643" cy="0"/>
          </a:xfrm>
          <a:custGeom>
            <a:avLst/>
            <a:gdLst>
              <a:gd name="T0" fmla="*/ 0 w 10692015"/>
              <a:gd name="T1" fmla="*/ 10692015 w 10692015"/>
            </a:gdLst>
            <a:ahLst/>
            <a:cxnLst/>
            <a:rect l="T0" t="0" r="T1" b="0"/>
            <a:pathLst>
              <a:path w="10692015">
                <a:moveTo>
                  <a:pt x="0" y="0"/>
                </a:moveTo>
                <a:lnTo>
                  <a:pt x="10692015" y="0"/>
                </a:lnTo>
              </a:path>
            </a:pathLst>
          </a:custGeom>
          <a:noFill/>
          <a:ln w="54864">
            <a:solidFill>
              <a:srgbClr val="AADBD5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sp>
        <p:nvSpPr>
          <p:cNvPr id="14343" name="object 48"/>
          <p:cNvSpPr>
            <a:spLocks noChangeArrowheads="1"/>
          </p:cNvSpPr>
          <p:nvPr/>
        </p:nvSpPr>
        <p:spPr bwMode="auto">
          <a:xfrm>
            <a:off x="0" y="583966"/>
            <a:ext cx="9142643" cy="0"/>
          </a:xfrm>
          <a:custGeom>
            <a:avLst/>
            <a:gdLst>
              <a:gd name="T0" fmla="*/ 0 w 10692015"/>
              <a:gd name="T1" fmla="*/ 10692015 w 10692015"/>
            </a:gdLst>
            <a:ahLst/>
            <a:cxnLst/>
            <a:rect l="T0" t="0" r="T1" b="0"/>
            <a:pathLst>
              <a:path w="10692015">
                <a:moveTo>
                  <a:pt x="0" y="0"/>
                </a:moveTo>
                <a:lnTo>
                  <a:pt x="10692015" y="0"/>
                </a:lnTo>
              </a:path>
            </a:pathLst>
          </a:custGeom>
          <a:noFill/>
          <a:ln w="38798">
            <a:solidFill>
              <a:srgbClr val="AADBD5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>
              <a:latin typeface="Calibri" pitchFamily="-101" charset="0"/>
            </a:endParaRPr>
          </a:p>
        </p:txBody>
      </p:sp>
      <p:pic>
        <p:nvPicPr>
          <p:cNvPr id="7" name="Picture 6" descr="competence circle modificat romana v7-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3671</TotalTime>
  <Words>2040</Words>
  <Application>Microsoft Office PowerPoint</Application>
  <PresentationFormat>On-screen Show (4:3)</PresentationFormat>
  <Paragraphs>332</Paragraphs>
  <Slides>36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Flow</vt:lpstr>
      <vt:lpstr> Rolul competențelor în educația și formarea profesională actuală   Conferința finală proiect DIGI-GUIDANCE</vt:lpstr>
      <vt:lpstr>I. Studii sociale</vt:lpstr>
      <vt:lpstr>Slide 3</vt:lpstr>
      <vt:lpstr>Slide 4</vt:lpstr>
      <vt:lpstr>II. Ce ne dorim?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III. Strategia ANC în 5 pași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Vă mulţumesc!</vt:lpstr>
    </vt:vector>
  </TitlesOfParts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</dc:creator>
  <cp:lastModifiedBy>ANC</cp:lastModifiedBy>
  <cp:revision>247</cp:revision>
  <cp:lastPrinted>2015-04-23T07:05:32Z</cp:lastPrinted>
  <dcterms:created xsi:type="dcterms:W3CDTF">2015-09-09T17:50:40Z</dcterms:created>
  <dcterms:modified xsi:type="dcterms:W3CDTF">2015-09-09T17:52:53Z</dcterms:modified>
</cp:coreProperties>
</file>